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0"/>
  </p:notesMasterIdLst>
  <p:handoutMasterIdLst>
    <p:handoutMasterId r:id="rId31"/>
  </p:handoutMasterIdLst>
  <p:sldIdLst>
    <p:sldId id="256"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26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73F973"/>
    <a:srgbClr val="BBA311"/>
    <a:srgbClr val="99CCFF"/>
    <a:srgbClr val="5FDDFB"/>
    <a:srgbClr val="0E04DE"/>
    <a:srgbClr val="EF57D2"/>
    <a:srgbClr val="F8473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41"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pPr/>
              <a:t>6/14/2021</a:t>
            </a:fld>
            <a:endParaRPr lang="en-US" dirty="0"/>
          </a:p>
        </p:txBody>
      </p:sp>
      <p:sp>
        <p:nvSpPr>
          <p:cNvPr id="4" name="Footer Placeholder 3">
            <a:extLst>
              <a:ext uri="{FF2B5EF4-FFF2-40B4-BE49-F238E27FC236}">
                <a16:creationId xmlns=""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pPr/>
              <a:t>‹#›</a:t>
            </a:fld>
            <a:endParaRPr lang="en-US" dirty="0"/>
          </a:p>
        </p:txBody>
      </p:sp>
    </p:spTree>
    <p:extLst>
      <p:ext uri="{BB962C8B-B14F-4D97-AF65-F5344CB8AC3E}">
        <p14:creationId xmlns:p14="http://schemas.microsoft.com/office/powerpoint/2010/main" xmlns=""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pPr/>
              <a:t>6/14/2021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pPr/>
              <a:t>‹#›</a:t>
            </a:fld>
            <a:endParaRPr lang="en-US" dirty="0"/>
          </a:p>
        </p:txBody>
      </p:sp>
    </p:spTree>
    <p:extLst>
      <p:ext uri="{BB962C8B-B14F-4D97-AF65-F5344CB8AC3E}">
        <p14:creationId xmlns:p14="http://schemas.microsoft.com/office/powerpoint/2010/main" xmlns=""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1</a:t>
            </a:fld>
            <a:endParaRPr lang="en-US" dirty="0"/>
          </a:p>
        </p:txBody>
      </p:sp>
    </p:spTree>
    <p:extLst>
      <p:ext uri="{BB962C8B-B14F-4D97-AF65-F5344CB8AC3E}">
        <p14:creationId xmlns:p14="http://schemas.microsoft.com/office/powerpoint/2010/main" xmlns=""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pPr/>
              <a:t>25</a:t>
            </a:fld>
            <a:endParaRPr lang="en-US" dirty="0"/>
          </a:p>
        </p:txBody>
      </p:sp>
    </p:spTree>
    <p:extLst>
      <p:ext uri="{BB962C8B-B14F-4D97-AF65-F5344CB8AC3E}">
        <p14:creationId xmlns:p14="http://schemas.microsoft.com/office/powerpoint/2010/main" xmlns=""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pPr/>
              <a:t>6/14/2021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elprocus.com/arduino-boards-electronics-and-electrical-engineering-projects/" TargetMode="External"/><Relationship Id="rId2" Type="http://schemas.openxmlformats.org/officeDocument/2006/relationships/hyperlink" Target="https://eeeproject.com/7805-voltage-regulator-short-description-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ieeexplore.ieee.org/author/37086112979" TargetMode="External"/><Relationship Id="rId2" Type="http://schemas.openxmlformats.org/officeDocument/2006/relationships/hyperlink" Target="https://ieeexplore.ieee.org/author/37855762400" TargetMode="External"/><Relationship Id="rId1" Type="http://schemas.openxmlformats.org/officeDocument/2006/relationships/slideLayout" Target="../slideLayouts/slideLayout2.xml"/><Relationship Id="rId4" Type="http://schemas.openxmlformats.org/officeDocument/2006/relationships/hyperlink" Target="https://ieeexplore.ieee.org/author/3708611489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extLst/>
          </a:blip>
          <a:srcRect t="23391" r="9091"/>
          <a:stretch/>
        </p:blipFill>
        <p:spPr>
          <a:xfrm>
            <a:off x="-237046" y="-237056"/>
            <a:ext cx="12191980" cy="6857990"/>
          </a:xfrm>
          <a:prstGeom prst="rect">
            <a:avLst/>
          </a:prstGeom>
        </p:spPr>
      </p:pic>
      <p:sp>
        <p:nvSpPr>
          <p:cNvPr id="2" name="Title 1">
            <a:extLst>
              <a:ext uri="{FF2B5EF4-FFF2-40B4-BE49-F238E27FC236}">
                <a16:creationId xmlns="" xmlns:a16="http://schemas.microsoft.com/office/drawing/2014/main" id="{3D30D32A-359B-41BB-9746-2CF3A21EEFFC}"/>
              </a:ext>
            </a:extLst>
          </p:cNvPr>
          <p:cNvSpPr>
            <a:spLocks noGrp="1"/>
          </p:cNvSpPr>
          <p:nvPr>
            <p:ph type="ctrTitle"/>
          </p:nvPr>
        </p:nvSpPr>
        <p:spPr>
          <a:xfrm>
            <a:off x="470263" y="824948"/>
            <a:ext cx="11234057" cy="3329581"/>
          </a:xfrm>
        </p:spPr>
        <p:txBody>
          <a:bodyPr>
            <a:normAutofit/>
          </a:bodyPr>
          <a:lstStyle/>
          <a:p>
            <a:pPr algn="ctr"/>
            <a:r>
              <a:rPr lang="en-US" sz="6200" b="1" dirty="0" smtClean="0">
                <a:solidFill>
                  <a:srgbClr val="FFFF00"/>
                </a:solidFill>
                <a:latin typeface="Arial" pitchFamily="34" charset="0"/>
                <a:cs typeface="Arial" pitchFamily="34" charset="0"/>
              </a:rPr>
              <a:t>AUTOMATED ALGORITHMIC ACCIDENT PREVENTION SYSTEM</a:t>
            </a:r>
            <a:endParaRPr lang="en-US" sz="6200" b="1" dirty="0">
              <a:solidFill>
                <a:srgbClr val="FFFF00"/>
              </a:solidFill>
              <a:latin typeface="Arial" pitchFamily="34" charset="0"/>
              <a:cs typeface="Arial" pitchFamily="34" charset="0"/>
            </a:endParaRPr>
          </a:p>
        </p:txBody>
      </p:sp>
      <p:sp>
        <p:nvSpPr>
          <p:cNvPr id="3" name="Subtitle 2">
            <a:extLst>
              <a:ext uri="{FF2B5EF4-FFF2-40B4-BE49-F238E27FC236}">
                <a16:creationId xmlns="" xmlns:a16="http://schemas.microsoft.com/office/drawing/2014/main" id="{B4CA222A-88BC-48F4-9AE8-2115B7D1E6DC}"/>
              </a:ext>
            </a:extLst>
          </p:cNvPr>
          <p:cNvSpPr>
            <a:spLocks noGrp="1"/>
          </p:cNvSpPr>
          <p:nvPr>
            <p:ph type="subTitle" idx="1"/>
          </p:nvPr>
        </p:nvSpPr>
        <p:spPr>
          <a:xfrm>
            <a:off x="1370620" y="4899566"/>
            <a:ext cx="9667494" cy="1788617"/>
          </a:xfrm>
        </p:spPr>
        <p:txBody>
          <a:bodyPr>
            <a:normAutofit fontScale="40000" lnSpcReduction="20000"/>
          </a:bodyPr>
          <a:lstStyle/>
          <a:p>
            <a:r>
              <a:rPr lang="en-US" sz="3500" b="1" dirty="0" smtClean="0">
                <a:solidFill>
                  <a:schemeClr val="tx1"/>
                </a:solidFill>
                <a:latin typeface="Arial" pitchFamily="34" charset="0"/>
                <a:cs typeface="Arial" pitchFamily="34" charset="0"/>
              </a:rPr>
              <a:t>GUIDE : </a:t>
            </a:r>
            <a:r>
              <a:rPr lang="en-US" dirty="0" smtClean="0"/>
              <a:t>												</a:t>
            </a:r>
            <a:r>
              <a:rPr lang="en-US" sz="3400" b="1" dirty="0" smtClean="0">
                <a:solidFill>
                  <a:schemeClr val="tx1"/>
                </a:solidFill>
                <a:latin typeface="Arial" pitchFamily="34" charset="0"/>
                <a:cs typeface="Arial" pitchFamily="34" charset="0"/>
              </a:rPr>
              <a:t>SUBMITTED BY:</a:t>
            </a:r>
          </a:p>
          <a:p>
            <a:r>
              <a:rPr lang="en-US" sz="3400" b="1" dirty="0" smtClean="0">
                <a:solidFill>
                  <a:schemeClr val="tx1"/>
                </a:solidFill>
                <a:latin typeface="Arial" pitchFamily="34" charset="0"/>
                <a:cs typeface="Arial" pitchFamily="34" charset="0"/>
              </a:rPr>
              <a:t>	</a:t>
            </a:r>
            <a:r>
              <a:rPr lang="en-US" sz="3500" b="1" dirty="0" smtClean="0">
                <a:solidFill>
                  <a:schemeClr val="tx1"/>
                </a:solidFill>
                <a:latin typeface="Arial" pitchFamily="34" charset="0"/>
                <a:cs typeface="Arial" pitchFamily="34" charset="0"/>
              </a:rPr>
              <a:t>Dr. S. BALAJI.,(Ph.D.), </a:t>
            </a:r>
            <a:r>
              <a:rPr lang="en-US" sz="3400" b="1" dirty="0" smtClean="0">
                <a:solidFill>
                  <a:schemeClr val="tx1"/>
                </a:solidFill>
                <a:latin typeface="Arial" pitchFamily="34" charset="0"/>
                <a:cs typeface="Arial" pitchFamily="34" charset="0"/>
              </a:rPr>
              <a:t>									GUNASEELAN k (211417104072)</a:t>
            </a:r>
          </a:p>
          <a:p>
            <a:r>
              <a:rPr lang="en-US" sz="3400" b="1" dirty="0" smtClean="0">
                <a:solidFill>
                  <a:schemeClr val="tx1"/>
                </a:solidFill>
                <a:latin typeface="Arial" pitchFamily="34" charset="0"/>
                <a:cs typeface="Arial" pitchFamily="34" charset="0"/>
              </a:rPr>
              <a:t>          Head of assistant professor                                            		HARIHARAN B (211417104075)</a:t>
            </a:r>
          </a:p>
          <a:p>
            <a:r>
              <a:rPr lang="en-US" sz="3400" b="1" dirty="0" smtClean="0">
                <a:solidFill>
                  <a:schemeClr val="tx1"/>
                </a:solidFill>
                <a:latin typeface="Arial" pitchFamily="34" charset="0"/>
                <a:cs typeface="Arial" pitchFamily="34" charset="0"/>
              </a:rPr>
              <a:t>          department of </a:t>
            </a:r>
            <a:r>
              <a:rPr lang="en-US" sz="3400" b="1" dirty="0" err="1" smtClean="0">
                <a:solidFill>
                  <a:schemeClr val="tx1"/>
                </a:solidFill>
                <a:latin typeface="Arial" pitchFamily="34" charset="0"/>
                <a:cs typeface="Arial" pitchFamily="34" charset="0"/>
              </a:rPr>
              <a:t>cse</a:t>
            </a:r>
            <a:r>
              <a:rPr lang="en-US" sz="3400" b="1" dirty="0" smtClean="0">
                <a:solidFill>
                  <a:schemeClr val="tx1"/>
                </a:solidFill>
                <a:latin typeface="Arial" pitchFamily="34" charset="0"/>
                <a:cs typeface="Arial" pitchFamily="34" charset="0"/>
              </a:rPr>
              <a:t>                                                                  		SUDHARSAN  K (211417104272)</a:t>
            </a:r>
          </a:p>
          <a:p>
            <a:r>
              <a:rPr lang="en-US" sz="3400" b="1" dirty="0" smtClean="0">
                <a:solidFill>
                  <a:schemeClr val="tx1"/>
                </a:solidFill>
                <a:latin typeface="Arial" pitchFamily="34" charset="0"/>
                <a:cs typeface="Arial" pitchFamily="34" charset="0"/>
              </a:rPr>
              <a:t>	 </a:t>
            </a:r>
            <a:r>
              <a:rPr lang="en-US" sz="3400" b="1" dirty="0" err="1" smtClean="0">
                <a:solidFill>
                  <a:schemeClr val="tx1"/>
                </a:solidFill>
                <a:latin typeface="Arial" pitchFamily="34" charset="0"/>
                <a:cs typeface="Arial" pitchFamily="34" charset="0"/>
              </a:rPr>
              <a:t>panimalar</a:t>
            </a:r>
            <a:r>
              <a:rPr lang="en-US" sz="3400" b="1" dirty="0" smtClean="0">
                <a:solidFill>
                  <a:schemeClr val="tx1"/>
                </a:solidFill>
                <a:latin typeface="Arial" pitchFamily="34" charset="0"/>
                <a:cs typeface="Arial" pitchFamily="34" charset="0"/>
              </a:rPr>
              <a:t> engineering college</a:t>
            </a:r>
          </a:p>
        </p:txBody>
      </p:sp>
      <p:sp>
        <p:nvSpPr>
          <p:cNvPr id="20" name="Rectangle 19">
            <a:extLst>
              <a:ext uri="{FF2B5EF4-FFF2-40B4-BE49-F238E27FC236}">
                <a16:creationId xmlns="" xmlns:a16="http://schemas.microsoft.com/office/drawing/2014/main" id="{318E9D62-7BA3-4D5E-8915-0D0E8661E3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193000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683" y="6735952"/>
            <a:ext cx="9404723" cy="122048"/>
          </a:xfrm>
        </p:spPr>
        <p:txBody>
          <a:bodyPr/>
          <a:lstStyle/>
          <a:p>
            <a:endParaRPr lang="en-US" dirty="0"/>
          </a:p>
        </p:txBody>
      </p:sp>
      <p:sp>
        <p:nvSpPr>
          <p:cNvPr id="3" name="Content Placeholder 2"/>
          <p:cNvSpPr>
            <a:spLocks noGrp="1"/>
          </p:cNvSpPr>
          <p:nvPr>
            <p:ph idx="1"/>
          </p:nvPr>
        </p:nvSpPr>
        <p:spPr>
          <a:xfrm>
            <a:off x="940526" y="600892"/>
            <a:ext cx="9109327" cy="5647508"/>
          </a:xfrm>
        </p:spPr>
        <p:txBody>
          <a:bodyPr/>
          <a:lstStyle/>
          <a:p>
            <a:r>
              <a:rPr lang="en-US" sz="2500" b="1" dirty="0" smtClean="0">
                <a:solidFill>
                  <a:srgbClr val="FFC000"/>
                </a:solidFill>
                <a:latin typeface="Bookman Old Style" pitchFamily="18" charset="0"/>
              </a:rPr>
              <a:t>Sequence Diagram</a:t>
            </a:r>
          </a:p>
          <a:p>
            <a:endParaRPr lang="en-US" dirty="0">
              <a:latin typeface="Bookman Old Style" pitchFamily="18" charset="0"/>
            </a:endParaRPr>
          </a:p>
        </p:txBody>
      </p:sp>
      <p:pic>
        <p:nvPicPr>
          <p:cNvPr id="4" name="Picture 3"/>
          <p:cNvPicPr/>
          <p:nvPr/>
        </p:nvPicPr>
        <p:blipFill>
          <a:blip r:embed="rId2"/>
          <a:srcRect/>
          <a:stretch>
            <a:fillRect/>
          </a:stretch>
        </p:blipFill>
        <p:spPr bwMode="auto">
          <a:xfrm>
            <a:off x="2246811" y="1149530"/>
            <a:ext cx="7628709" cy="53688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18882"/>
          </a:xfrm>
        </p:spPr>
        <p:txBody>
          <a:bodyPr/>
          <a:lstStyle/>
          <a:p>
            <a:r>
              <a:rPr lang="en-US" sz="3600" b="1" dirty="0" smtClean="0">
                <a:solidFill>
                  <a:srgbClr val="FFFF00"/>
                </a:solidFill>
                <a:latin typeface="Bookman Old Style" pitchFamily="18" charset="0"/>
              </a:rPr>
              <a:t>MODULE DESCRIPTION</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862150" y="1332411"/>
            <a:ext cx="9692640" cy="5264332"/>
          </a:xfrm>
        </p:spPr>
        <p:txBody>
          <a:bodyPr>
            <a:normAutofit fontScale="85000" lnSpcReduction="20000"/>
          </a:bodyPr>
          <a:lstStyle/>
          <a:p>
            <a:r>
              <a:rPr lang="en-US" sz="2900" b="1" dirty="0" smtClean="0">
                <a:solidFill>
                  <a:srgbClr val="FFC000"/>
                </a:solidFill>
                <a:latin typeface="Bookman Old Style" pitchFamily="18" charset="0"/>
              </a:rPr>
              <a:t>Arduino UNO Board </a:t>
            </a:r>
            <a:r>
              <a:rPr lang="en-US" sz="2900" b="1" dirty="0" smtClean="0">
                <a:solidFill>
                  <a:srgbClr val="FFC000"/>
                </a:solidFill>
                <a:latin typeface="Bookman Old Style" pitchFamily="18" charset="0"/>
              </a:rPr>
              <a:t>:</a:t>
            </a:r>
          </a:p>
          <a:p>
            <a:pPr algn="just">
              <a:buNone/>
            </a:pPr>
            <a:r>
              <a:rPr lang="en-US" dirty="0" smtClean="0">
                <a:latin typeface="Bookman Old Style" pitchFamily="18" charset="0"/>
              </a:rPr>
              <a:t>	</a:t>
            </a:r>
            <a:r>
              <a:rPr lang="en-US" dirty="0" smtClean="0">
                <a:latin typeface="Bookman Old Style" pitchFamily="18" charset="0"/>
              </a:rPr>
              <a:t>		</a:t>
            </a:r>
            <a:r>
              <a:rPr lang="en-US" sz="2400" dirty="0" smtClean="0">
                <a:latin typeface="Bookman Old Style" pitchFamily="18" charset="0"/>
              </a:rPr>
              <a:t>The </a:t>
            </a:r>
            <a:r>
              <a:rPr lang="en-US" sz="2400" dirty="0" err="1" smtClean="0">
                <a:latin typeface="Bookman Old Style" pitchFamily="18" charset="0"/>
              </a:rPr>
              <a:t>Arduino</a:t>
            </a:r>
            <a:r>
              <a:rPr lang="en-US" sz="2400" dirty="0" smtClean="0">
                <a:latin typeface="Bookman Old Style" pitchFamily="18" charset="0"/>
              </a:rPr>
              <a:t> Uno is a microcontroller board based on the ATmega328. It has 20 digital input/output pins (of which 6 can be used as PWM outputs and 6 can be used as analog inputs), a 16 MHz resonator, a USB connection, a power jack, an in-circuit system programming (ICSP) header, and a reset button. </a:t>
            </a:r>
            <a:endParaRPr lang="en-US" sz="2400" b="1" dirty="0" smtClean="0">
              <a:latin typeface="Bookman Old Style" pitchFamily="18" charset="0"/>
            </a:endParaRPr>
          </a:p>
          <a:p>
            <a:pPr algn="just">
              <a:buNone/>
            </a:pPr>
            <a:r>
              <a:rPr lang="en-US" sz="2400" b="1" dirty="0" smtClean="0">
                <a:latin typeface="Bookman Old Style" pitchFamily="18" charset="0"/>
              </a:rPr>
              <a:t>			</a:t>
            </a:r>
            <a:r>
              <a:rPr lang="en-US" sz="2400" dirty="0" smtClean="0">
                <a:latin typeface="Bookman Old Style" pitchFamily="18" charset="0"/>
              </a:rPr>
              <a:t>The </a:t>
            </a:r>
            <a:r>
              <a:rPr lang="en-US" sz="2400" dirty="0" err="1" smtClean="0">
                <a:latin typeface="Bookman Old Style" pitchFamily="18" charset="0"/>
              </a:rPr>
              <a:t>Arduino</a:t>
            </a:r>
            <a:r>
              <a:rPr lang="en-US" sz="2400" dirty="0" smtClean="0">
                <a:latin typeface="Bookman Old Style" pitchFamily="18" charset="0"/>
              </a:rPr>
              <a:t> Uno can be powered by USB cable or directly supplying 9-12v from the barrel jack. The circuitry operates at 5v dc which in case input more than that is regulated with the help of 7805 voltage regulator. The </a:t>
            </a:r>
            <a:r>
              <a:rPr lang="en-US" sz="2400" u="sng" dirty="0" smtClean="0">
                <a:latin typeface="Bookman Old Style" pitchFamily="18" charset="0"/>
                <a:hlinkClick r:id="rId2"/>
              </a:rPr>
              <a:t>7805 voltage regulator </a:t>
            </a:r>
            <a:r>
              <a:rPr lang="en-US" sz="2400" u="sng" dirty="0" err="1" smtClean="0">
                <a:latin typeface="Bookman Old Style" pitchFamily="18" charset="0"/>
                <a:hlinkClick r:id="rId2"/>
              </a:rPr>
              <a:t>ic</a:t>
            </a:r>
            <a:r>
              <a:rPr lang="en-US" sz="2400" dirty="0" smtClean="0">
                <a:latin typeface="Bookman Old Style" pitchFamily="18" charset="0"/>
              </a:rPr>
              <a:t> is used regulate the voltage supplied to the </a:t>
            </a:r>
            <a:r>
              <a:rPr lang="en-US" sz="2400" dirty="0" err="1" smtClean="0">
                <a:latin typeface="Bookman Old Style" pitchFamily="18" charset="0"/>
              </a:rPr>
              <a:t>arduino</a:t>
            </a:r>
            <a:r>
              <a:rPr lang="en-US" sz="2400" dirty="0" smtClean="0">
                <a:latin typeface="Bookman Old Style" pitchFamily="18" charset="0"/>
              </a:rPr>
              <a:t> board and manage it through processor and other </a:t>
            </a:r>
            <a:r>
              <a:rPr lang="en-US" sz="2400" dirty="0" smtClean="0">
                <a:latin typeface="Bookman Old Style" pitchFamily="18" charset="0"/>
              </a:rPr>
              <a:t>elements.</a:t>
            </a:r>
            <a:endParaRPr lang="en-US" sz="2400" b="1" dirty="0" smtClean="0">
              <a:latin typeface="Bookman Old Style" pitchFamily="18" charset="0"/>
            </a:endParaRPr>
          </a:p>
          <a:p>
            <a:pPr algn="just">
              <a:buNone/>
            </a:pPr>
            <a:r>
              <a:rPr lang="en-US" sz="2400" b="1" dirty="0" smtClean="0">
                <a:latin typeface="Bookman Old Style" pitchFamily="18" charset="0"/>
              </a:rPr>
              <a:t>			</a:t>
            </a:r>
            <a:r>
              <a:rPr lang="en-US" sz="2400" dirty="0" err="1" smtClean="0">
                <a:latin typeface="Bookman Old Style" pitchFamily="18" charset="0"/>
              </a:rPr>
              <a:t>Arduino</a:t>
            </a:r>
            <a:r>
              <a:rPr lang="en-US" sz="2400" dirty="0" smtClean="0">
                <a:latin typeface="Bookman Old Style" pitchFamily="18" charset="0"/>
              </a:rPr>
              <a:t> Uno can detect the surroundings from the input. Here the input is a variety of sensors and these can affect its surroundings through controlling motors, lights, other actuators, etc. The ATmega328 microcontroller on the </a:t>
            </a:r>
            <a:r>
              <a:rPr lang="en-US" sz="2400" dirty="0" err="1" smtClean="0">
                <a:latin typeface="Bookman Old Style" pitchFamily="18" charset="0"/>
              </a:rPr>
              <a:t>Arduino</a:t>
            </a:r>
            <a:r>
              <a:rPr lang="en-US" sz="2400" dirty="0" smtClean="0">
                <a:latin typeface="Bookman Old Style" pitchFamily="18" charset="0"/>
              </a:rPr>
              <a:t> board can be programmed with the help of an </a:t>
            </a:r>
            <a:r>
              <a:rPr lang="en-US" sz="2400" dirty="0" err="1" smtClean="0">
                <a:latin typeface="Bookman Old Style" pitchFamily="18" charset="0"/>
              </a:rPr>
              <a:t>Arduino</a:t>
            </a:r>
            <a:r>
              <a:rPr lang="en-US" sz="2400" dirty="0" smtClean="0">
                <a:latin typeface="Bookman Old Style" pitchFamily="18" charset="0"/>
              </a:rPr>
              <a:t> programming language and the IDE (Integrated Development Environment). </a:t>
            </a:r>
            <a:r>
              <a:rPr lang="en-US" sz="2400" dirty="0" err="1" smtClean="0">
                <a:latin typeface="Bookman Old Style" pitchFamily="18" charset="0"/>
                <a:hlinkClick r:id="rId3"/>
              </a:rPr>
              <a:t>Arduino</a:t>
            </a:r>
            <a:r>
              <a:rPr lang="en-US" sz="2400" dirty="0" smtClean="0">
                <a:latin typeface="Bookman Old Style" pitchFamily="18" charset="0"/>
                <a:hlinkClick r:id="rId3"/>
              </a:rPr>
              <a:t> projects</a:t>
            </a:r>
            <a:r>
              <a:rPr lang="en-US" sz="2400" dirty="0" smtClean="0">
                <a:latin typeface="Bookman Old Style" pitchFamily="18" charset="0"/>
              </a:rPr>
              <a:t> can communicate by software while running on a PC.</a:t>
            </a:r>
            <a:endParaRPr lang="en-US" sz="2400" b="1" dirty="0" smtClean="0">
              <a:latin typeface="Bookman Old Style" pitchFamily="18" charset="0"/>
            </a:endParaRPr>
          </a:p>
          <a:p>
            <a:pPr>
              <a:buNone/>
            </a:pPr>
            <a:endParaRPr lang="en-US" dirty="0" smtClean="0">
              <a:latin typeface="Bookman Old Style" pitchFamily="18" charset="0"/>
            </a:endParaRPr>
          </a:p>
          <a:p>
            <a:endParaRPr lang="en-US" dirty="0">
              <a:latin typeface="Bookman Old Style"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9437" y="6858000"/>
            <a:ext cx="9404723" cy="95922"/>
          </a:xfrm>
        </p:spPr>
        <p:txBody>
          <a:bodyPr/>
          <a:lstStyle/>
          <a:p>
            <a:endParaRPr lang="en-US" dirty="0"/>
          </a:p>
        </p:txBody>
      </p:sp>
      <p:sp>
        <p:nvSpPr>
          <p:cNvPr id="3" name="Content Placeholder 2"/>
          <p:cNvSpPr>
            <a:spLocks noGrp="1"/>
          </p:cNvSpPr>
          <p:nvPr>
            <p:ph idx="1"/>
          </p:nvPr>
        </p:nvSpPr>
        <p:spPr>
          <a:xfrm>
            <a:off x="914400" y="535578"/>
            <a:ext cx="9135453" cy="5712822"/>
          </a:xfrm>
        </p:spPr>
        <p:txBody>
          <a:bodyPr/>
          <a:lstStyle/>
          <a:p>
            <a:r>
              <a:rPr lang="en-US" sz="2500" b="1" dirty="0" smtClean="0">
                <a:solidFill>
                  <a:srgbClr val="FFC000"/>
                </a:solidFill>
                <a:latin typeface="Bookman Old Style" pitchFamily="18" charset="0"/>
              </a:rPr>
              <a:t>Ultrasonic Sensor : </a:t>
            </a:r>
          </a:p>
          <a:p>
            <a:pPr algn="just">
              <a:buNone/>
            </a:pPr>
            <a:r>
              <a:rPr lang="en-US" dirty="0" smtClean="0">
                <a:latin typeface="Bookman Old Style" pitchFamily="18" charset="0"/>
              </a:rPr>
              <a:t>			Ultrasonic </a:t>
            </a:r>
            <a:r>
              <a:rPr lang="en-US" dirty="0" smtClean="0">
                <a:latin typeface="Bookman Old Style" pitchFamily="18" charset="0"/>
              </a:rPr>
              <a:t>sensors measure distance by passing ultrasonic waves. The sensor head emits an ultrasonic wave and receives the wave which has been reflected back from the target. It measures the distance to the target by measuring the time between the emission and reception.</a:t>
            </a:r>
          </a:p>
          <a:p>
            <a:pPr algn="just" fontAlgn="t">
              <a:buNone/>
            </a:pPr>
            <a:r>
              <a:rPr lang="en-US" dirty="0" smtClean="0">
                <a:latin typeface="Bookman Old Style" pitchFamily="18" charset="0"/>
              </a:rPr>
              <a:t>			The </a:t>
            </a:r>
            <a:r>
              <a:rPr lang="en-US" dirty="0" smtClean="0">
                <a:latin typeface="Bookman Old Style" pitchFamily="18" charset="0"/>
              </a:rPr>
              <a:t>distance can be calculated with the following formula:               Distance L = 1/2 × T × </a:t>
            </a:r>
            <a:r>
              <a:rPr lang="en-US" dirty="0" smtClean="0">
                <a:latin typeface="Bookman Old Style" pitchFamily="18" charset="0"/>
              </a:rPr>
              <a:t>C</a:t>
            </a:r>
          </a:p>
          <a:p>
            <a:pPr algn="just" fontAlgn="t">
              <a:buNone/>
            </a:pPr>
            <a:r>
              <a:rPr lang="en-US" dirty="0" smtClean="0">
                <a:latin typeface="Bookman Old Style" pitchFamily="18" charset="0"/>
              </a:rPr>
              <a:t>	</a:t>
            </a:r>
            <a:r>
              <a:rPr lang="en-US" dirty="0" smtClean="0">
                <a:latin typeface="Bookman Old Style" pitchFamily="18" charset="0"/>
              </a:rPr>
              <a:t>		Crash </a:t>
            </a:r>
            <a:r>
              <a:rPr lang="en-US" dirty="0" smtClean="0">
                <a:latin typeface="Bookman Old Style" pitchFamily="18" charset="0"/>
              </a:rPr>
              <a:t>sensors collect the data necessary to make decision when an accident occurs. Crash sensors measure how quickly a vehicle crash with before vehicle and also accelerates to the side in a side-impact crash. Some vehicles consist of a sensing system which has been designed to detect the onset of a rollover crashes. Frontal</a:t>
            </a:r>
            <a:r>
              <a:rPr lang="en-US" b="1" dirty="0" smtClean="0">
                <a:latin typeface="Bookman Old Style" pitchFamily="18" charset="0"/>
              </a:rPr>
              <a:t> </a:t>
            </a:r>
            <a:r>
              <a:rPr lang="en-US" dirty="0" smtClean="0">
                <a:latin typeface="Bookman Old Style" pitchFamily="18" charset="0"/>
              </a:rPr>
              <a:t>crash sensors may be located at the front of</a:t>
            </a:r>
            <a:r>
              <a:rPr lang="en-US" b="1" dirty="0" smtClean="0">
                <a:latin typeface="Bookman Old Style" pitchFamily="18" charset="0"/>
              </a:rPr>
              <a:t> </a:t>
            </a:r>
            <a:r>
              <a:rPr lang="en-US" dirty="0" smtClean="0">
                <a:latin typeface="Bookman Old Style" pitchFamily="18" charset="0"/>
              </a:rPr>
              <a:t>the vehicle near the engine, and also at the sides of vehicle, or sometimes in the electronic control unit (ECU).</a:t>
            </a:r>
          </a:p>
          <a:p>
            <a:pPr>
              <a:buNone/>
            </a:pPr>
            <a:endParaRPr lang="en-US" dirty="0">
              <a:latin typeface="Bookman Old Style"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557" y="6422444"/>
            <a:ext cx="9404723" cy="435556"/>
          </a:xfrm>
        </p:spPr>
        <p:txBody>
          <a:bodyPr/>
          <a:lstStyle/>
          <a:p>
            <a:endParaRPr lang="en-US" dirty="0"/>
          </a:p>
        </p:txBody>
      </p:sp>
      <p:sp>
        <p:nvSpPr>
          <p:cNvPr id="3" name="Content Placeholder 2"/>
          <p:cNvSpPr>
            <a:spLocks noGrp="1"/>
          </p:cNvSpPr>
          <p:nvPr>
            <p:ph idx="1"/>
          </p:nvPr>
        </p:nvSpPr>
        <p:spPr>
          <a:xfrm>
            <a:off x="822960" y="483326"/>
            <a:ext cx="9522823" cy="5765073"/>
          </a:xfrm>
        </p:spPr>
        <p:txBody>
          <a:bodyPr>
            <a:normAutofit lnSpcReduction="10000"/>
          </a:bodyPr>
          <a:lstStyle/>
          <a:p>
            <a:r>
              <a:rPr lang="en-US" sz="2500" b="1" dirty="0" smtClean="0">
                <a:solidFill>
                  <a:srgbClr val="FFC000"/>
                </a:solidFill>
                <a:latin typeface="Bookman Old Style" pitchFamily="18" charset="0"/>
              </a:rPr>
              <a:t>GPS Module</a:t>
            </a:r>
          </a:p>
          <a:p>
            <a:pPr algn="just">
              <a:buNone/>
            </a:pPr>
            <a:r>
              <a:rPr lang="en-US" b="1" dirty="0" smtClean="0">
                <a:latin typeface="Bookman Old Style" pitchFamily="18" charset="0"/>
              </a:rPr>
              <a:t>	</a:t>
            </a:r>
            <a:r>
              <a:rPr lang="en-US" b="1" dirty="0" smtClean="0">
                <a:latin typeface="Bookman Old Style" pitchFamily="18" charset="0"/>
              </a:rPr>
              <a:t>		</a:t>
            </a:r>
            <a:r>
              <a:rPr lang="en-US" dirty="0" smtClean="0">
                <a:latin typeface="Bookman Old Style" pitchFamily="18" charset="0"/>
              </a:rPr>
              <a:t>The Global Positioning System (GPS) is a gadget that can receive information from GNSS satellites and then compute its geographic position. It is one of the Global Navigation Satellite Systems (GNSS), which gives </a:t>
            </a:r>
            <a:r>
              <a:rPr lang="en-US" dirty="0" err="1" smtClean="0">
                <a:latin typeface="Bookman Old Style" pitchFamily="18" charset="0"/>
              </a:rPr>
              <a:t>geolocation</a:t>
            </a:r>
            <a:r>
              <a:rPr lang="en-US" dirty="0" smtClean="0">
                <a:latin typeface="Bookman Old Style" pitchFamily="18" charset="0"/>
              </a:rPr>
              <a:t> and time information to a GPS receiver anywhere on or near the Earth when four or more GPS satellites can be seen without obstruction. The GPS does not require the user to send any data, and it works independently of telephonic or internet reception, however both technologies can improve the accuracy of GPS positioning data</a:t>
            </a:r>
            <a:r>
              <a:rPr lang="en-US" dirty="0" smtClean="0">
                <a:latin typeface="Bookman Old Style" pitchFamily="18" charset="0"/>
              </a:rPr>
              <a:t>.</a:t>
            </a:r>
          </a:p>
          <a:p>
            <a:pPr algn="just">
              <a:buNone/>
            </a:pPr>
            <a:r>
              <a:rPr lang="en-US" sz="2500" b="1" dirty="0" smtClean="0">
                <a:solidFill>
                  <a:srgbClr val="FFC000"/>
                </a:solidFill>
                <a:latin typeface="Bookman Old Style" pitchFamily="18" charset="0"/>
              </a:rPr>
              <a:t>  </a:t>
            </a:r>
          </a:p>
          <a:p>
            <a:pPr algn="just">
              <a:buNone/>
            </a:pPr>
            <a:r>
              <a:rPr lang="en-US" sz="2500" b="1" dirty="0" smtClean="0">
                <a:solidFill>
                  <a:srgbClr val="FFC000"/>
                </a:solidFill>
                <a:latin typeface="Bookman Old Style" pitchFamily="18" charset="0"/>
              </a:rPr>
              <a:t> </a:t>
            </a:r>
            <a:r>
              <a:rPr lang="en-US" sz="2500" b="1" dirty="0" smtClean="0">
                <a:solidFill>
                  <a:srgbClr val="FFC000"/>
                </a:solidFill>
                <a:latin typeface="Bookman Old Style" pitchFamily="18" charset="0"/>
              </a:rPr>
              <a:t>  GSM Module</a:t>
            </a:r>
          </a:p>
          <a:p>
            <a:pPr algn="just">
              <a:buNone/>
            </a:pPr>
            <a:r>
              <a:rPr lang="en-US" sz="2500" b="1" dirty="0" smtClean="0">
                <a:solidFill>
                  <a:srgbClr val="FFC000"/>
                </a:solidFill>
                <a:latin typeface="Bookman Old Style" pitchFamily="18" charset="0"/>
              </a:rPr>
              <a:t>	</a:t>
            </a:r>
            <a:r>
              <a:rPr lang="en-US" sz="2500" b="1" dirty="0" smtClean="0">
                <a:solidFill>
                  <a:srgbClr val="FFC000"/>
                </a:solidFill>
                <a:latin typeface="Bookman Old Style" pitchFamily="18" charset="0"/>
              </a:rPr>
              <a:t>		</a:t>
            </a:r>
            <a:r>
              <a:rPr lang="en-US" sz="2200" dirty="0" smtClean="0">
                <a:latin typeface="Bookman Old Style" pitchFamily="18" charset="0"/>
              </a:rPr>
              <a:t>A </a:t>
            </a:r>
            <a:r>
              <a:rPr lang="en-US" sz="2200" dirty="0" smtClean="0">
                <a:latin typeface="Bookman Old Style" pitchFamily="18" charset="0"/>
              </a:rPr>
              <a:t>GSM or GPRS module is a circuited chip that allows a mobile device or a connected modules to communicate with a GSM or GPRS system. This module can be used to send a message to a registered phone number (which should be configure in GSM Module)</a:t>
            </a:r>
            <a:endParaRPr lang="en-US" sz="2200" b="1" dirty="0" smtClean="0">
              <a:latin typeface="Bookman Old Style" pitchFamily="18" charset="0"/>
            </a:endParaRPr>
          </a:p>
          <a:p>
            <a:pPr algn="just">
              <a:buNone/>
            </a:pPr>
            <a:endParaRPr lang="en-US" sz="3000" b="1" dirty="0" smtClean="0">
              <a:latin typeface="Bookman Old Style" pitchFamily="18" charset="0"/>
            </a:endParaRPr>
          </a:p>
          <a:p>
            <a:pPr algn="just">
              <a:buNone/>
            </a:pPr>
            <a:endParaRPr lang="en-US" dirty="0" smtClean="0">
              <a:latin typeface="Bookman Old Style" pitchFamily="18" charset="0"/>
            </a:endParaRPr>
          </a:p>
          <a:p>
            <a:pPr algn="just">
              <a:buNone/>
            </a:pPr>
            <a:endParaRPr lang="en-US" dirty="0">
              <a:latin typeface="Bookman Old Style"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362" y="6487758"/>
            <a:ext cx="9404723" cy="370242"/>
          </a:xfrm>
        </p:spPr>
        <p:txBody>
          <a:bodyPr/>
          <a:lstStyle/>
          <a:p>
            <a:endParaRPr lang="en-US" dirty="0"/>
          </a:p>
        </p:txBody>
      </p:sp>
      <p:sp>
        <p:nvSpPr>
          <p:cNvPr id="3" name="Content Placeholder 2"/>
          <p:cNvSpPr>
            <a:spLocks noGrp="1"/>
          </p:cNvSpPr>
          <p:nvPr>
            <p:ph idx="1"/>
          </p:nvPr>
        </p:nvSpPr>
        <p:spPr>
          <a:xfrm>
            <a:off x="979714" y="574766"/>
            <a:ext cx="9070139" cy="5673633"/>
          </a:xfrm>
        </p:spPr>
        <p:txBody>
          <a:bodyPr>
            <a:normAutofit/>
          </a:bodyPr>
          <a:lstStyle/>
          <a:p>
            <a:r>
              <a:rPr lang="en-US" sz="2500" b="1" dirty="0" smtClean="0">
                <a:solidFill>
                  <a:srgbClr val="FFC000"/>
                </a:solidFill>
                <a:latin typeface="Bookman Old Style" pitchFamily="18" charset="0"/>
              </a:rPr>
              <a:t>LCD Display</a:t>
            </a:r>
          </a:p>
          <a:p>
            <a:pPr algn="just">
              <a:buNone/>
            </a:pPr>
            <a:r>
              <a:rPr lang="en-US" sz="3000" dirty="0" smtClean="0">
                <a:latin typeface="Bookman Old Style" pitchFamily="18" charset="0"/>
              </a:rPr>
              <a:t>	</a:t>
            </a:r>
            <a:r>
              <a:rPr lang="en-US" sz="3000" dirty="0" smtClean="0">
                <a:latin typeface="Bookman Old Style" pitchFamily="18" charset="0"/>
              </a:rPr>
              <a:t>		</a:t>
            </a:r>
            <a:r>
              <a:rPr lang="en-US" sz="2200" dirty="0" smtClean="0">
                <a:latin typeface="Bookman Old Style" pitchFamily="18" charset="0"/>
              </a:rPr>
              <a:t>The LCD Display (Liquid Crystal Display) on the </a:t>
            </a:r>
            <a:r>
              <a:rPr lang="en-US" sz="2200" dirty="0" err="1" smtClean="0">
                <a:latin typeface="Bookman Old Style" pitchFamily="18" charset="0"/>
              </a:rPr>
              <a:t>Arduino</a:t>
            </a:r>
            <a:r>
              <a:rPr lang="en-US" sz="2200" dirty="0" smtClean="0">
                <a:latin typeface="Bookman Old Style" pitchFamily="18" charset="0"/>
              </a:rPr>
              <a:t> is a form of display that runs on liquid crystals. We'll take serial input from the computer and upload the sketch to the </a:t>
            </a:r>
            <a:r>
              <a:rPr lang="en-US" sz="2200" dirty="0" err="1" smtClean="0">
                <a:latin typeface="Bookman Old Style" pitchFamily="18" charset="0"/>
              </a:rPr>
              <a:t>Arduino</a:t>
            </a:r>
            <a:r>
              <a:rPr lang="en-US" sz="2200" dirty="0" smtClean="0">
                <a:latin typeface="Bookman Old Style" pitchFamily="18" charset="0"/>
              </a:rPr>
              <a:t> from here. On the LCD, the characters will be shown. LCD technology allowed for significantly thinner displays than cathode ray tube (CRT) technology. LCDs use a lot less energy than LEDs.  A backlight illuminates the liquid crystals in an LCD, resulting in a picture. Overall, displaying the data evaluated by the Sensor is beneficial.</a:t>
            </a:r>
          </a:p>
          <a:p>
            <a:pPr>
              <a:buNone/>
            </a:pPr>
            <a:endParaRPr lang="en-US" sz="3000" dirty="0">
              <a:latin typeface="Bookman Old Style"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299" y="6607564"/>
            <a:ext cx="9404723" cy="500871"/>
          </a:xfrm>
        </p:spPr>
        <p:txBody>
          <a:bodyPr/>
          <a:lstStyle/>
          <a:p>
            <a:endParaRPr lang="en-US" dirty="0"/>
          </a:p>
        </p:txBody>
      </p:sp>
      <p:sp>
        <p:nvSpPr>
          <p:cNvPr id="3" name="Content Placeholder 2"/>
          <p:cNvSpPr>
            <a:spLocks noGrp="1"/>
          </p:cNvSpPr>
          <p:nvPr>
            <p:ph idx="1"/>
          </p:nvPr>
        </p:nvSpPr>
        <p:spPr>
          <a:xfrm>
            <a:off x="809898" y="587830"/>
            <a:ext cx="9239956" cy="5660570"/>
          </a:xfrm>
        </p:spPr>
        <p:txBody>
          <a:bodyPr>
            <a:normAutofit fontScale="77500" lnSpcReduction="20000"/>
          </a:bodyPr>
          <a:lstStyle/>
          <a:p>
            <a:r>
              <a:rPr lang="en-US" sz="3200" b="1" dirty="0" smtClean="0">
                <a:solidFill>
                  <a:srgbClr val="FFC000"/>
                </a:solidFill>
                <a:latin typeface="Bookman Old Style" pitchFamily="18" charset="0"/>
              </a:rPr>
              <a:t>VFDT Algorithm</a:t>
            </a:r>
          </a:p>
          <a:p>
            <a:pPr algn="just">
              <a:buNone/>
            </a:pPr>
            <a:r>
              <a:rPr lang="en-US" sz="3000" dirty="0" smtClean="0">
                <a:latin typeface="Bookman Old Style" pitchFamily="18" charset="0"/>
              </a:rPr>
              <a:t>	</a:t>
            </a:r>
            <a:r>
              <a:rPr lang="en-US" sz="2900" dirty="0" smtClean="0">
                <a:latin typeface="Bookman Old Style" pitchFamily="18" charset="0"/>
              </a:rPr>
              <a:t>		</a:t>
            </a:r>
            <a:r>
              <a:rPr lang="en-US" sz="2900" dirty="0" smtClean="0">
                <a:latin typeface="Bookman Old Style" pitchFamily="18" charset="0"/>
              </a:rPr>
              <a:t>Proposes to implement and use the very fast decision tree (VFDT) algorithm can effectively perform a test-and-train process with a limited segment of data. In contrast with traditional algorithms, the VFDT does not require that the full dataset be read as part of the learning process thus reducing time. As a preemptive approach to minimizing the impacts of imperfect data streams, a data cache and missing-data-guessing mechanism called the auxiliary reconciliation control is proposed to function as a within VFDT. We have also conducted an extensive analysis on various datasets which have proved our proposed algorithm to be more efficient in terms of time compared to the other existing decision tree models.  This implementation can form a base for a large number of applications for handling Big Data. We have replaced the serial execution of VFDT algorithm by a series of Map and Reduce functions.</a:t>
            </a:r>
          </a:p>
          <a:p>
            <a:pPr>
              <a:buNone/>
            </a:pPr>
            <a:endParaRPr lang="en-US" sz="3000" dirty="0">
              <a:latin typeface="Bookman Old Style"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8071"/>
          </a:xfrm>
        </p:spPr>
        <p:txBody>
          <a:bodyPr/>
          <a:lstStyle/>
          <a:p>
            <a:r>
              <a:rPr lang="en-US" sz="3600" b="1" dirty="0" smtClean="0">
                <a:solidFill>
                  <a:srgbClr val="FFFF00"/>
                </a:solidFill>
                <a:latin typeface="Bookman Old Style" pitchFamily="18" charset="0"/>
              </a:rPr>
              <a:t>PERFORMANCE EVALUATION</a:t>
            </a:r>
            <a:endParaRPr lang="en-US" sz="3600" b="1" dirty="0">
              <a:solidFill>
                <a:srgbClr val="FFFF00"/>
              </a:solidFill>
              <a:latin typeface="Bookman Old Style" pitchFamily="18" charset="0"/>
            </a:endParaRPr>
          </a:p>
        </p:txBody>
      </p:sp>
      <p:pic>
        <p:nvPicPr>
          <p:cNvPr id="1029" name="Picture 5"/>
          <p:cNvPicPr>
            <a:picLocks noGrp="1" noChangeAspect="1" noChangeArrowheads="1"/>
          </p:cNvPicPr>
          <p:nvPr>
            <p:ph idx="1"/>
          </p:nvPr>
        </p:nvPicPr>
        <p:blipFill>
          <a:blip r:embed="rId2"/>
          <a:srcRect/>
          <a:stretch>
            <a:fillRect/>
          </a:stretch>
        </p:blipFill>
        <p:spPr bwMode="auto">
          <a:xfrm>
            <a:off x="2455817" y="2090057"/>
            <a:ext cx="6949440" cy="4542518"/>
          </a:xfrm>
          <a:prstGeom prst="rect">
            <a:avLst/>
          </a:prstGeom>
          <a:noFill/>
          <a:ln w="9525">
            <a:noFill/>
            <a:miter lim="800000"/>
            <a:headEnd/>
            <a:tailEnd/>
          </a:ln>
          <a:effectLst/>
        </p:spPr>
      </p:pic>
      <p:sp>
        <p:nvSpPr>
          <p:cNvPr id="8" name="Rectangle 7"/>
          <p:cNvSpPr/>
          <p:nvPr/>
        </p:nvSpPr>
        <p:spPr>
          <a:xfrm>
            <a:off x="1005840" y="1306286"/>
            <a:ext cx="4480560" cy="627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dirty="0" err="1" smtClean="0">
                <a:solidFill>
                  <a:srgbClr val="FFC000"/>
                </a:solidFill>
                <a:latin typeface="Bookman Old Style" pitchFamily="18" charset="0"/>
              </a:rPr>
              <a:t>TestCases</a:t>
            </a:r>
            <a:r>
              <a:rPr lang="en-US" sz="2500" b="1" dirty="0" smtClean="0">
                <a:solidFill>
                  <a:srgbClr val="FFC000"/>
                </a:solidFill>
                <a:latin typeface="Bookman Old Style" pitchFamily="18" charset="0"/>
              </a:rPr>
              <a:t> For Sensors</a:t>
            </a:r>
            <a:endParaRPr lang="en-US" sz="2500" b="1" dirty="0">
              <a:solidFill>
                <a:srgbClr val="FFC000"/>
              </a:solidFill>
              <a:latin typeface="Bookman Old Style"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5191"/>
          </a:xfrm>
        </p:spPr>
        <p:txBody>
          <a:bodyPr/>
          <a:lstStyle/>
          <a:p>
            <a:r>
              <a:rPr lang="en-US" sz="2500" b="1" dirty="0" err="1" smtClean="0">
                <a:solidFill>
                  <a:srgbClr val="FFC000"/>
                </a:solidFill>
                <a:latin typeface="Bookman Old Style" pitchFamily="18" charset="0"/>
              </a:rPr>
              <a:t>TestCases</a:t>
            </a:r>
            <a:r>
              <a:rPr lang="en-US" sz="2500" b="1" dirty="0" smtClean="0">
                <a:solidFill>
                  <a:srgbClr val="FFC000"/>
                </a:solidFill>
                <a:latin typeface="Bookman Old Style" pitchFamily="18" charset="0"/>
              </a:rPr>
              <a:t> For GPS and GSM Module</a:t>
            </a:r>
            <a:endParaRPr lang="en-US" sz="2500" b="1" dirty="0">
              <a:solidFill>
                <a:srgbClr val="FFC000"/>
              </a:solidFill>
              <a:latin typeface="Bookman Old Style" pitchFamily="18" charset="0"/>
            </a:endParaRPr>
          </a:p>
        </p:txBody>
      </p:sp>
      <p:pic>
        <p:nvPicPr>
          <p:cNvPr id="2054" name="Picture 6"/>
          <p:cNvPicPr>
            <a:picLocks noChangeAspect="1" noChangeArrowheads="1"/>
          </p:cNvPicPr>
          <p:nvPr/>
        </p:nvPicPr>
        <p:blipFill>
          <a:blip r:embed="rId2"/>
          <a:srcRect/>
          <a:stretch>
            <a:fillRect/>
          </a:stretch>
        </p:blipFill>
        <p:spPr bwMode="auto">
          <a:xfrm>
            <a:off x="6182950" y="1789476"/>
            <a:ext cx="5286375" cy="2390775"/>
          </a:xfrm>
          <a:prstGeom prst="rect">
            <a:avLst/>
          </a:prstGeom>
          <a:noFill/>
          <a:ln w="9525">
            <a:noFill/>
            <a:miter lim="800000"/>
            <a:headEnd/>
            <a:tailEnd/>
          </a:ln>
          <a:effectLst/>
        </p:spPr>
      </p:pic>
      <p:pic>
        <p:nvPicPr>
          <p:cNvPr id="2055" name="Picture 7"/>
          <p:cNvPicPr>
            <a:picLocks noGrp="1" noChangeAspect="1" noChangeArrowheads="1"/>
          </p:cNvPicPr>
          <p:nvPr>
            <p:ph idx="1"/>
          </p:nvPr>
        </p:nvPicPr>
        <p:blipFill>
          <a:blip r:embed="rId3"/>
          <a:srcRect/>
          <a:stretch>
            <a:fillRect/>
          </a:stretch>
        </p:blipFill>
        <p:spPr bwMode="auto">
          <a:xfrm>
            <a:off x="940526" y="1773238"/>
            <a:ext cx="4872445" cy="313372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3568"/>
          </a:xfrm>
        </p:spPr>
        <p:txBody>
          <a:bodyPr/>
          <a:lstStyle/>
          <a:p>
            <a:r>
              <a:rPr lang="en-US" sz="3600" b="1" dirty="0" smtClean="0">
                <a:solidFill>
                  <a:srgbClr val="FFFF00"/>
                </a:solidFill>
                <a:latin typeface="Bookman Old Style" pitchFamily="18" charset="0"/>
              </a:rPr>
              <a:t>SCREENSHOTS</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1103312" y="1645920"/>
            <a:ext cx="8946541" cy="4602479"/>
          </a:xfrm>
        </p:spPr>
        <p:txBody>
          <a:bodyPr/>
          <a:lstStyle/>
          <a:p>
            <a:r>
              <a:rPr lang="en-US" sz="2500" b="1" dirty="0" err="1" smtClean="0">
                <a:solidFill>
                  <a:srgbClr val="FFC000"/>
                </a:solidFill>
                <a:latin typeface="Bookman Old Style" pitchFamily="18" charset="0"/>
              </a:rPr>
              <a:t>UltraSonic</a:t>
            </a:r>
            <a:r>
              <a:rPr lang="en-US" sz="2500" b="1" dirty="0" smtClean="0">
                <a:solidFill>
                  <a:srgbClr val="FFC000"/>
                </a:solidFill>
                <a:latin typeface="Bookman Old Style" pitchFamily="18" charset="0"/>
              </a:rPr>
              <a:t> Sensor</a:t>
            </a:r>
          </a:p>
          <a:p>
            <a:pPr>
              <a:buNone/>
            </a:pPr>
            <a:r>
              <a:rPr lang="en-US" dirty="0" smtClean="0">
                <a:latin typeface="Bookman Old Style" pitchFamily="18" charset="0"/>
              </a:rPr>
              <a:t>	</a:t>
            </a:r>
            <a:r>
              <a:rPr lang="en-US" dirty="0" smtClean="0">
                <a:latin typeface="Bookman Old Style" pitchFamily="18" charset="0"/>
              </a:rPr>
              <a:t>		</a:t>
            </a:r>
            <a:endParaRPr lang="en-US" dirty="0">
              <a:latin typeface="Bookman Old Style" pitchFamily="18" charset="0"/>
            </a:endParaRPr>
          </a:p>
        </p:txBody>
      </p:sp>
      <p:pic>
        <p:nvPicPr>
          <p:cNvPr id="4" name="Picture 3"/>
          <p:cNvPicPr/>
          <p:nvPr/>
        </p:nvPicPr>
        <p:blipFill>
          <a:blip r:embed="rId2" cstate="print"/>
          <a:srcRect/>
          <a:stretch>
            <a:fillRect/>
          </a:stretch>
        </p:blipFill>
        <p:spPr bwMode="auto">
          <a:xfrm>
            <a:off x="2885394" y="2476635"/>
            <a:ext cx="5749155" cy="357146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8" y="6422444"/>
            <a:ext cx="9404723" cy="435556"/>
          </a:xfrm>
        </p:spPr>
        <p:txBody>
          <a:bodyPr/>
          <a:lstStyle/>
          <a:p>
            <a:endParaRPr lang="en-US" dirty="0"/>
          </a:p>
        </p:txBody>
      </p:sp>
      <p:sp>
        <p:nvSpPr>
          <p:cNvPr id="3" name="Content Placeholder 2"/>
          <p:cNvSpPr>
            <a:spLocks noGrp="1"/>
          </p:cNvSpPr>
          <p:nvPr>
            <p:ph idx="1"/>
          </p:nvPr>
        </p:nvSpPr>
        <p:spPr>
          <a:xfrm>
            <a:off x="1103312" y="561704"/>
            <a:ext cx="8946541" cy="5686696"/>
          </a:xfrm>
        </p:spPr>
        <p:txBody>
          <a:bodyPr/>
          <a:lstStyle/>
          <a:p>
            <a:r>
              <a:rPr lang="en-US" sz="2500" b="1" dirty="0" smtClean="0">
                <a:solidFill>
                  <a:srgbClr val="FFC000"/>
                </a:solidFill>
                <a:latin typeface="Bookman Old Style" pitchFamily="18" charset="0"/>
              </a:rPr>
              <a:t>GPS Module</a:t>
            </a:r>
          </a:p>
          <a:p>
            <a:pPr>
              <a:buNone/>
            </a:pPr>
            <a:r>
              <a:rPr lang="en-US" dirty="0" smtClean="0">
                <a:latin typeface="Bookman Old Style" pitchFamily="18" charset="0"/>
              </a:rPr>
              <a:t>	</a:t>
            </a:r>
            <a:r>
              <a:rPr lang="en-US" dirty="0" smtClean="0">
                <a:latin typeface="Bookman Old Style" pitchFamily="18" charset="0"/>
              </a:rPr>
              <a:t>		</a:t>
            </a:r>
            <a:endParaRPr lang="en-US" dirty="0">
              <a:latin typeface="Bookman Old Style" pitchFamily="18" charset="0"/>
            </a:endParaRPr>
          </a:p>
        </p:txBody>
      </p:sp>
      <p:pic>
        <p:nvPicPr>
          <p:cNvPr id="4" name="Picture 3"/>
          <p:cNvPicPr/>
          <p:nvPr/>
        </p:nvPicPr>
        <p:blipFill>
          <a:blip r:embed="rId2"/>
          <a:srcRect/>
          <a:stretch>
            <a:fillRect/>
          </a:stretch>
        </p:blipFill>
        <p:spPr bwMode="auto">
          <a:xfrm>
            <a:off x="2899954" y="1433512"/>
            <a:ext cx="5786845" cy="39909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4379"/>
          </a:xfrm>
        </p:spPr>
        <p:txBody>
          <a:bodyPr/>
          <a:lstStyle/>
          <a:p>
            <a:r>
              <a:rPr lang="en-US" sz="3600" b="1" dirty="0" smtClean="0">
                <a:solidFill>
                  <a:srgbClr val="FFFF00"/>
                </a:solidFill>
                <a:latin typeface="Bookman Old Style" pitchFamily="18" charset="0"/>
                <a:cs typeface="Arial" pitchFamily="34" charset="0"/>
              </a:rPr>
              <a:t>INTRODUCTION</a:t>
            </a:r>
            <a:endParaRPr lang="en-US" sz="3600" b="1" dirty="0">
              <a:solidFill>
                <a:srgbClr val="FFFF00"/>
              </a:solidFill>
              <a:latin typeface="Bookman Old Style" pitchFamily="18" charset="0"/>
              <a:cs typeface="Arial" pitchFamily="34" charset="0"/>
            </a:endParaRPr>
          </a:p>
        </p:txBody>
      </p:sp>
      <p:sp>
        <p:nvSpPr>
          <p:cNvPr id="3" name="Content Placeholder 2"/>
          <p:cNvSpPr>
            <a:spLocks noGrp="1"/>
          </p:cNvSpPr>
          <p:nvPr>
            <p:ph idx="1"/>
          </p:nvPr>
        </p:nvSpPr>
        <p:spPr>
          <a:xfrm>
            <a:off x="875212" y="1476103"/>
            <a:ext cx="9640388" cy="5003073"/>
          </a:xfrm>
        </p:spPr>
        <p:txBody>
          <a:bodyPr>
            <a:normAutofit fontScale="85000" lnSpcReduction="10000"/>
          </a:bodyPr>
          <a:lstStyle/>
          <a:p>
            <a:pPr algn="just"/>
            <a:r>
              <a:rPr lang="en-US" dirty="0" smtClean="0">
                <a:latin typeface="Bookman Old Style" pitchFamily="18" charset="0"/>
                <a:cs typeface="Times New Roman" pitchFamily="18" charset="0"/>
              </a:rPr>
              <a:t>Now-a-days most of the accidents are occurring during the Mist Season.  During this season the Vehicle Drivers cannot able to have the clear vision of the before vehicles or road.  Thus in majority of the time it may results in an Accidents.</a:t>
            </a:r>
          </a:p>
          <a:p>
            <a:pPr algn="just"/>
            <a:r>
              <a:rPr lang="en-US" dirty="0" smtClean="0">
                <a:latin typeface="Bookman Old Style" pitchFamily="18" charset="0"/>
                <a:cs typeface="Times New Roman" pitchFamily="18" charset="0"/>
              </a:rPr>
              <a:t>There is no chance to stop the Vehicle by the Drivers during such situation because they may travel at high speed and they will see the Vehicle when reaches the before Vehicle most closely. </a:t>
            </a:r>
          </a:p>
          <a:p>
            <a:pPr algn="just"/>
            <a:r>
              <a:rPr lang="en-US" dirty="0" smtClean="0">
                <a:latin typeface="Bookman Old Style" pitchFamily="18" charset="0"/>
                <a:cs typeface="Times New Roman" pitchFamily="18" charset="0"/>
              </a:rPr>
              <a:t>Our Proposed Model will intimate them when they drive the vehicle very closely to the another vehicle by displaying an information about the Distance between the Vehicles with the help of VFDT Algorithm (which alerts the user according to the driven speed) via LCD Display or LCD Monitor which will be placed </a:t>
            </a:r>
            <a:r>
              <a:rPr lang="en-US" dirty="0" err="1" smtClean="0">
                <a:latin typeface="Bookman Old Style" pitchFamily="18" charset="0"/>
                <a:cs typeface="Times New Roman" pitchFamily="18" charset="0"/>
              </a:rPr>
              <a:t>infront</a:t>
            </a:r>
            <a:r>
              <a:rPr lang="en-US" dirty="0" smtClean="0">
                <a:latin typeface="Bookman Old Style" pitchFamily="18" charset="0"/>
                <a:cs typeface="Times New Roman" pitchFamily="18" charset="0"/>
              </a:rPr>
              <a:t> of Driver Seat and also the LCD Display will be placed at the backside of the Vehicle which will be useful for the rear Vehicle driver to detect the speed of the front vehicle and make to manage their vehicle speed. It is used during all the time.</a:t>
            </a:r>
          </a:p>
          <a:p>
            <a:pPr algn="just"/>
            <a:r>
              <a:rPr lang="en-US" dirty="0" smtClean="0">
                <a:latin typeface="Bookman Old Style" pitchFamily="18" charset="0"/>
                <a:cs typeface="Times New Roman" pitchFamily="18" charset="0"/>
              </a:rPr>
              <a:t>This Model also useful when an accident occurs by passing an information to the corresponding user.  When an accident occurs, the Crash Sensor in the vehicle will send an information and also intimates the GPS Module to gather current Location of the vehicle and sends it to the particular user via GSM Module.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991" y="6679410"/>
            <a:ext cx="9404723" cy="357179"/>
          </a:xfrm>
        </p:spPr>
        <p:txBody>
          <a:bodyPr/>
          <a:lstStyle/>
          <a:p>
            <a:endParaRPr lang="en-US" dirty="0"/>
          </a:p>
        </p:txBody>
      </p:sp>
      <p:sp>
        <p:nvSpPr>
          <p:cNvPr id="3" name="Content Placeholder 2"/>
          <p:cNvSpPr>
            <a:spLocks noGrp="1"/>
          </p:cNvSpPr>
          <p:nvPr>
            <p:ph idx="1"/>
          </p:nvPr>
        </p:nvSpPr>
        <p:spPr>
          <a:xfrm>
            <a:off x="1103312" y="770710"/>
            <a:ext cx="8946541" cy="5477690"/>
          </a:xfrm>
        </p:spPr>
        <p:txBody>
          <a:bodyPr/>
          <a:lstStyle/>
          <a:p>
            <a:r>
              <a:rPr lang="en-US" sz="2500" b="1" dirty="0" smtClean="0">
                <a:solidFill>
                  <a:srgbClr val="FFC000"/>
                </a:solidFill>
                <a:latin typeface="Bookman Old Style" pitchFamily="18" charset="0"/>
              </a:rPr>
              <a:t>GSM Module</a:t>
            </a:r>
          </a:p>
          <a:p>
            <a:pPr>
              <a:buNone/>
            </a:pPr>
            <a:r>
              <a:rPr lang="en-US" dirty="0" smtClean="0">
                <a:latin typeface="Bookman Old Style" pitchFamily="18" charset="0"/>
              </a:rPr>
              <a:t>	</a:t>
            </a:r>
            <a:r>
              <a:rPr lang="en-US" dirty="0" smtClean="0">
                <a:latin typeface="Bookman Old Style" pitchFamily="18" charset="0"/>
              </a:rPr>
              <a:t>		</a:t>
            </a:r>
            <a:endParaRPr lang="en-US" dirty="0">
              <a:latin typeface="Bookman Old Style" pitchFamily="18" charset="0"/>
            </a:endParaRPr>
          </a:p>
        </p:txBody>
      </p:sp>
      <p:pic>
        <p:nvPicPr>
          <p:cNvPr id="4" name="Picture 3"/>
          <p:cNvPicPr/>
          <p:nvPr/>
        </p:nvPicPr>
        <p:blipFill>
          <a:blip r:embed="rId2" cstate="print"/>
          <a:srcRect/>
          <a:stretch>
            <a:fillRect/>
          </a:stretch>
        </p:blipFill>
        <p:spPr bwMode="auto">
          <a:xfrm>
            <a:off x="3648075" y="1862137"/>
            <a:ext cx="4895850" cy="31337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362" y="6858000"/>
            <a:ext cx="9404723" cy="461682"/>
          </a:xfrm>
        </p:spPr>
        <p:txBody>
          <a:bodyPr/>
          <a:lstStyle/>
          <a:p>
            <a:endParaRPr lang="en-US" dirty="0"/>
          </a:p>
        </p:txBody>
      </p:sp>
      <p:sp>
        <p:nvSpPr>
          <p:cNvPr id="3" name="Content Placeholder 2"/>
          <p:cNvSpPr>
            <a:spLocks noGrp="1"/>
          </p:cNvSpPr>
          <p:nvPr>
            <p:ph idx="1"/>
          </p:nvPr>
        </p:nvSpPr>
        <p:spPr>
          <a:xfrm>
            <a:off x="1103312" y="796834"/>
            <a:ext cx="8946541" cy="5451565"/>
          </a:xfrm>
        </p:spPr>
        <p:txBody>
          <a:bodyPr/>
          <a:lstStyle/>
          <a:p>
            <a:r>
              <a:rPr lang="en-US" sz="2500" b="1" dirty="0" smtClean="0">
                <a:solidFill>
                  <a:srgbClr val="FFC000"/>
                </a:solidFill>
                <a:latin typeface="Bookman Old Style" pitchFamily="18" charset="0"/>
              </a:rPr>
              <a:t>Buzzer</a:t>
            </a:r>
          </a:p>
          <a:p>
            <a:pPr>
              <a:buNone/>
            </a:pPr>
            <a:r>
              <a:rPr lang="en-US" dirty="0" smtClean="0">
                <a:latin typeface="Bookman Old Style" pitchFamily="18" charset="0"/>
              </a:rPr>
              <a:t>	</a:t>
            </a:r>
            <a:r>
              <a:rPr lang="en-US" dirty="0" smtClean="0">
                <a:latin typeface="Bookman Old Style" pitchFamily="18" charset="0"/>
              </a:rPr>
              <a:t>		</a:t>
            </a:r>
            <a:endParaRPr lang="en-US" dirty="0">
              <a:latin typeface="Bookman Old Style" pitchFamily="18" charset="0"/>
            </a:endParaRPr>
          </a:p>
        </p:txBody>
      </p:sp>
      <p:pic>
        <p:nvPicPr>
          <p:cNvPr id="5" name="Picture 4"/>
          <p:cNvPicPr/>
          <p:nvPr/>
        </p:nvPicPr>
        <p:blipFill>
          <a:blip r:embed="rId2"/>
          <a:srcRect/>
          <a:stretch>
            <a:fillRect/>
          </a:stretch>
        </p:blipFill>
        <p:spPr bwMode="auto">
          <a:xfrm>
            <a:off x="3294651" y="1828347"/>
            <a:ext cx="4845050" cy="312293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217" y="766227"/>
            <a:ext cx="8966617" cy="892756"/>
          </a:xfrm>
        </p:spPr>
        <p:txBody>
          <a:bodyPr/>
          <a:lstStyle/>
          <a:p>
            <a:r>
              <a:rPr lang="en-US" sz="3600" b="1" dirty="0" smtClean="0">
                <a:solidFill>
                  <a:srgbClr val="FFFF00"/>
                </a:solidFill>
                <a:latin typeface="Bookman Old Style" pitchFamily="18" charset="0"/>
              </a:rPr>
              <a:t>CONCLUSION</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1103312" y="1658984"/>
            <a:ext cx="8946541" cy="4589416"/>
          </a:xfrm>
        </p:spPr>
        <p:txBody>
          <a:bodyPr/>
          <a:lstStyle/>
          <a:p>
            <a:pPr algn="just">
              <a:buNone/>
            </a:pPr>
            <a:r>
              <a:rPr lang="en-US" dirty="0" smtClean="0"/>
              <a:t>			</a:t>
            </a:r>
            <a:r>
              <a:rPr lang="en-US" dirty="0" smtClean="0">
                <a:latin typeface="Bookman Old Style" pitchFamily="18" charset="0"/>
              </a:rPr>
              <a:t>This </a:t>
            </a:r>
            <a:r>
              <a:rPr lang="en-US" dirty="0" smtClean="0">
                <a:latin typeface="Bookman Old Style" pitchFamily="18" charset="0"/>
              </a:rPr>
              <a:t>guidance system provides the required and useful information about the distance between vehicle to the present vehicle driver during mist season and to upcoming vehicle driver during every time via the LCD Display which reduces the number of accidents. This proposed model also alerts the driver when the distance between vehicle reduced exponentially or rapidly. Suppose an accident or crash has been occurred our system will gets information about location from an environment and transfer it to the corresponding user via GSM.</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648661"/>
            <a:ext cx="9404723" cy="879693"/>
          </a:xfrm>
        </p:spPr>
        <p:txBody>
          <a:bodyPr/>
          <a:lstStyle/>
          <a:p>
            <a:r>
              <a:rPr lang="en-US" sz="3600" b="1" dirty="0" smtClean="0">
                <a:solidFill>
                  <a:srgbClr val="FFFF00"/>
                </a:solidFill>
                <a:latin typeface="Bookman Old Style" pitchFamily="18" charset="0"/>
              </a:rPr>
              <a:t>FUTURE ENHANCEMENT</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1103312" y="1632858"/>
            <a:ext cx="8946541" cy="4615542"/>
          </a:xfrm>
        </p:spPr>
        <p:txBody>
          <a:bodyPr/>
          <a:lstStyle/>
          <a:p>
            <a:pPr algn="just">
              <a:buNone/>
            </a:pPr>
            <a:r>
              <a:rPr lang="en-US" dirty="0" smtClean="0">
                <a:latin typeface="Bookman Old Style" pitchFamily="18" charset="0"/>
              </a:rPr>
              <a:t>			In </a:t>
            </a:r>
            <a:r>
              <a:rPr lang="en-US" dirty="0" smtClean="0">
                <a:latin typeface="Bookman Old Style" pitchFamily="18" charset="0"/>
              </a:rPr>
              <a:t>the further enhancement we are planning transfer the data/information to the corresponding user via inbuilt Wi-Fi after implementing more security measures while transferring data via cloud.  In addition to that we have planned to observe the changes of speed of the vehicle via GPS which reduce the number of components.</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431" y="478844"/>
            <a:ext cx="9404723" cy="958071"/>
          </a:xfrm>
        </p:spPr>
        <p:txBody>
          <a:bodyPr/>
          <a:lstStyle/>
          <a:p>
            <a:r>
              <a:rPr lang="en-US" sz="3600" b="1" dirty="0" smtClean="0">
                <a:solidFill>
                  <a:srgbClr val="FFFF00"/>
                </a:solidFill>
                <a:latin typeface="Bookman Old Style" pitchFamily="18" charset="0"/>
              </a:rPr>
              <a:t>REFERENCES</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1103312" y="1371600"/>
            <a:ext cx="9333911" cy="5303520"/>
          </a:xfrm>
        </p:spPr>
        <p:txBody>
          <a:bodyPr>
            <a:normAutofit fontScale="70000" lnSpcReduction="20000"/>
          </a:bodyPr>
          <a:lstStyle/>
          <a:p>
            <a:pPr algn="just">
              <a:lnSpc>
                <a:spcPct val="120000"/>
              </a:lnSpc>
              <a:buNone/>
            </a:pPr>
            <a:r>
              <a:rPr lang="en-US" sz="2900" dirty="0" smtClean="0">
                <a:latin typeface="Bookman Old Style" pitchFamily="18" charset="0"/>
              </a:rPr>
              <a:t>			</a:t>
            </a:r>
            <a:r>
              <a:rPr lang="en-US" sz="2400" dirty="0" smtClean="0">
                <a:latin typeface="Bookman Old Style" pitchFamily="18" charset="0"/>
              </a:rPr>
              <a:t>[1</a:t>
            </a:r>
            <a:r>
              <a:rPr lang="en-US" sz="2400" dirty="0" smtClean="0">
                <a:latin typeface="Bookman Old Style" pitchFamily="18" charset="0"/>
              </a:rPr>
              <a:t>] Charlotte </a:t>
            </a:r>
            <a:r>
              <a:rPr lang="en-US" sz="2400" dirty="0" err="1" smtClean="0">
                <a:latin typeface="Bookman Old Style" pitchFamily="18" charset="0"/>
              </a:rPr>
              <a:t>Jacobe</a:t>
            </a:r>
            <a:r>
              <a:rPr lang="en-US" sz="2400" dirty="0" smtClean="0">
                <a:latin typeface="Bookman Old Style" pitchFamily="18" charset="0"/>
              </a:rPr>
              <a:t>-de-</a:t>
            </a:r>
            <a:r>
              <a:rPr lang="en-US" sz="2400" dirty="0" err="1" smtClean="0">
                <a:latin typeface="Bookman Old Style" pitchFamily="18" charset="0"/>
              </a:rPr>
              <a:t>Naurois</a:t>
            </a:r>
            <a:r>
              <a:rPr lang="en-US" sz="2400" dirty="0" smtClean="0">
                <a:latin typeface="Bookman Old Style" pitchFamily="18" charset="0"/>
              </a:rPr>
              <a:t>, </a:t>
            </a:r>
            <a:r>
              <a:rPr lang="en-US" sz="2400" dirty="0" err="1" smtClean="0">
                <a:latin typeface="Bookman Old Style" pitchFamily="18" charset="0"/>
              </a:rPr>
              <a:t>ChristopheBourdin</a:t>
            </a:r>
            <a:r>
              <a:rPr lang="en-US" sz="2400" dirty="0" smtClean="0">
                <a:latin typeface="Bookman Old Style" pitchFamily="18" charset="0"/>
              </a:rPr>
              <a:t>, </a:t>
            </a:r>
            <a:r>
              <a:rPr lang="en-US" sz="2400" dirty="0" err="1" smtClean="0">
                <a:latin typeface="Bookman Old Style" pitchFamily="18" charset="0"/>
              </a:rPr>
              <a:t>AncaStratulat</a:t>
            </a:r>
            <a:r>
              <a:rPr lang="en-US" sz="2400" dirty="0" smtClean="0">
                <a:latin typeface="Bookman Old Style" pitchFamily="18" charset="0"/>
              </a:rPr>
              <a:t>”,  “DETECTION AND PREDICTION OF DRIVER DROWSINESS USING ARTIFICIAL NEURAL NETWORK MODELS”, published on May 2019 in Science Direct Journal.        </a:t>
            </a:r>
          </a:p>
          <a:p>
            <a:pPr algn="just">
              <a:lnSpc>
                <a:spcPct val="120000"/>
              </a:lnSpc>
              <a:buNone/>
            </a:pPr>
            <a:r>
              <a:rPr lang="en-US" sz="2400" dirty="0" smtClean="0">
                <a:latin typeface="Bookman Old Style" pitchFamily="18" charset="0"/>
              </a:rPr>
              <a:t>			[2</a:t>
            </a:r>
            <a:r>
              <a:rPr lang="en-US" sz="2400" dirty="0" smtClean="0">
                <a:latin typeface="Bookman Old Style" pitchFamily="18" charset="0"/>
              </a:rPr>
              <a:t>] </a:t>
            </a:r>
            <a:r>
              <a:rPr lang="en-US" sz="2400" dirty="0" err="1" smtClean="0">
                <a:latin typeface="Bookman Old Style" pitchFamily="18" charset="0"/>
              </a:rPr>
              <a:t>Boddapati</a:t>
            </a:r>
            <a:r>
              <a:rPr lang="en-US" sz="2400" dirty="0" smtClean="0">
                <a:latin typeface="Bookman Old Style" pitchFamily="18" charset="0"/>
              </a:rPr>
              <a:t> </a:t>
            </a:r>
            <a:r>
              <a:rPr lang="en-US" sz="2400" dirty="0" err="1" smtClean="0">
                <a:latin typeface="Bookman Old Style" pitchFamily="18" charset="0"/>
              </a:rPr>
              <a:t>Venkata</a:t>
            </a:r>
            <a:r>
              <a:rPr lang="en-US" sz="2400" dirty="0" smtClean="0">
                <a:latin typeface="Bookman Old Style" pitchFamily="18" charset="0"/>
              </a:rPr>
              <a:t> </a:t>
            </a:r>
            <a:r>
              <a:rPr lang="en-US" sz="2400" dirty="0" err="1" smtClean="0">
                <a:latin typeface="Bookman Old Style" pitchFamily="18" charset="0"/>
              </a:rPr>
              <a:t>sai</a:t>
            </a:r>
            <a:r>
              <a:rPr lang="en-US" sz="2400" dirty="0" smtClean="0">
                <a:latin typeface="Bookman Old Style" pitchFamily="18" charset="0"/>
              </a:rPr>
              <a:t> </a:t>
            </a:r>
            <a:r>
              <a:rPr lang="en-US" sz="2400" dirty="0" err="1" smtClean="0">
                <a:latin typeface="Bookman Old Style" pitchFamily="18" charset="0"/>
              </a:rPr>
              <a:t>Padmaja</a:t>
            </a:r>
            <a:r>
              <a:rPr lang="en-US" sz="2400" dirty="0" smtClean="0">
                <a:latin typeface="Bookman Old Style" pitchFamily="18" charset="0"/>
              </a:rPr>
              <a:t>, </a:t>
            </a:r>
            <a:r>
              <a:rPr lang="en-US" sz="2400" dirty="0" err="1" smtClean="0">
                <a:latin typeface="Bookman Old Style" pitchFamily="18" charset="0"/>
              </a:rPr>
              <a:t>Venkata</a:t>
            </a:r>
            <a:r>
              <a:rPr lang="en-US" sz="2400" dirty="0" smtClean="0">
                <a:latin typeface="Bookman Old Style" pitchFamily="18" charset="0"/>
              </a:rPr>
              <a:t> </a:t>
            </a:r>
            <a:r>
              <a:rPr lang="en-US" sz="2400" dirty="0" err="1" smtClean="0">
                <a:latin typeface="Bookman Old Style" pitchFamily="18" charset="0"/>
              </a:rPr>
              <a:t>Ratnam</a:t>
            </a:r>
            <a:r>
              <a:rPr lang="en-US" sz="2400" dirty="0" smtClean="0">
                <a:latin typeface="Bookman Old Style" pitchFamily="18" charset="0"/>
              </a:rPr>
              <a:t> </a:t>
            </a:r>
            <a:r>
              <a:rPr lang="en-US" sz="2400" dirty="0" err="1" smtClean="0">
                <a:latin typeface="Bookman Old Style" pitchFamily="18" charset="0"/>
              </a:rPr>
              <a:t>Kolluru</a:t>
            </a:r>
            <a:r>
              <a:rPr lang="en-US" sz="2400" dirty="0" smtClean="0">
                <a:latin typeface="Bookman Old Style" pitchFamily="18" charset="0"/>
              </a:rPr>
              <a:t> , </a:t>
            </a:r>
            <a:r>
              <a:rPr lang="en-US" sz="2400" dirty="0" err="1" smtClean="0">
                <a:latin typeface="Bookman Old Style" pitchFamily="18" charset="0"/>
              </a:rPr>
              <a:t>Syam</a:t>
            </a:r>
            <a:r>
              <a:rPr lang="en-US" sz="2400" dirty="0" smtClean="0">
                <a:latin typeface="Bookman Old Style" pitchFamily="18" charset="0"/>
              </a:rPr>
              <a:t> </a:t>
            </a:r>
            <a:r>
              <a:rPr lang="en-US" sz="2400" dirty="0" err="1" smtClean="0">
                <a:latin typeface="Bookman Old Style" pitchFamily="18" charset="0"/>
              </a:rPr>
              <a:t>Sai</a:t>
            </a:r>
            <a:r>
              <a:rPr lang="en-US" sz="2400" dirty="0" smtClean="0">
                <a:latin typeface="Bookman Old Style" pitchFamily="18" charset="0"/>
              </a:rPr>
              <a:t> Kota, “IOT BASED IMPLEMENTATION OF VEHICLE MONITORING AND TRACKING SYSTEM USING NODE MCU”, published on April 2019 in International Journal of Innovative Technology and Exploring Engineering (IJITEE</a:t>
            </a:r>
            <a:r>
              <a:rPr lang="en-US" sz="2400" dirty="0" smtClean="0">
                <a:latin typeface="Bookman Old Style" pitchFamily="18" charset="0"/>
              </a:rPr>
              <a:t>).</a:t>
            </a:r>
          </a:p>
          <a:p>
            <a:pPr algn="just">
              <a:lnSpc>
                <a:spcPct val="120000"/>
              </a:lnSpc>
              <a:buNone/>
            </a:pPr>
            <a:r>
              <a:rPr lang="en-US" sz="2400" dirty="0" smtClean="0">
                <a:latin typeface="Bookman Old Style" pitchFamily="18" charset="0"/>
              </a:rPr>
              <a:t>			[3] B Devi, S </a:t>
            </a:r>
            <a:r>
              <a:rPr lang="en-US" sz="2400" dirty="0" err="1" smtClean="0">
                <a:latin typeface="Bookman Old Style" pitchFamily="18" charset="0"/>
              </a:rPr>
              <a:t>Sai</a:t>
            </a:r>
            <a:r>
              <a:rPr lang="en-US" sz="2400" dirty="0" smtClean="0">
                <a:latin typeface="Bookman Old Style" pitchFamily="18" charset="0"/>
              </a:rPr>
              <a:t> </a:t>
            </a:r>
            <a:r>
              <a:rPr lang="en-US" sz="2400" dirty="0" err="1" smtClean="0">
                <a:latin typeface="Bookman Old Style" pitchFamily="18" charset="0"/>
              </a:rPr>
              <a:t>bavatharini</a:t>
            </a:r>
            <a:r>
              <a:rPr lang="en-US" sz="2400" dirty="0" smtClean="0">
                <a:latin typeface="Bookman Old Style" pitchFamily="18" charset="0"/>
              </a:rPr>
              <a:t>,  “VEHICULAR SENSING AND AUTOMATIC BRAKING FOR ACCIDENT AVOIDANCE ON THE JUNCTIONS AND BLIND CURVES”, published on July 2018 in International Journal of Pure and Applied Mathematics.</a:t>
            </a:r>
          </a:p>
          <a:p>
            <a:pPr algn="just">
              <a:lnSpc>
                <a:spcPct val="120000"/>
              </a:lnSpc>
              <a:buNone/>
            </a:pPr>
            <a:r>
              <a:rPr lang="en-US" sz="2400" dirty="0" smtClean="0">
                <a:latin typeface="Bookman Old Style" pitchFamily="18" charset="0"/>
              </a:rPr>
              <a:t>			[</a:t>
            </a:r>
            <a:r>
              <a:rPr lang="en-US" sz="2400" dirty="0" smtClean="0">
                <a:latin typeface="Bookman Old Style" pitchFamily="18" charset="0"/>
              </a:rPr>
              <a:t>4] </a:t>
            </a:r>
            <a:r>
              <a:rPr lang="en-US" sz="2400" dirty="0" err="1" smtClean="0">
                <a:latin typeface="Bookman Old Style" pitchFamily="18" charset="0"/>
              </a:rPr>
              <a:t>A.Anusha</a:t>
            </a:r>
            <a:r>
              <a:rPr lang="en-US" sz="2400" dirty="0" smtClean="0">
                <a:latin typeface="Bookman Old Style" pitchFamily="18" charset="0"/>
              </a:rPr>
              <a:t> “Vehicle Tracking and Monitoring System to Enhance the Safety and Security Driving Using </a:t>
            </a:r>
            <a:r>
              <a:rPr lang="en-US" sz="2400" dirty="0" err="1" smtClean="0">
                <a:latin typeface="Bookman Old Style" pitchFamily="18" charset="0"/>
              </a:rPr>
              <a:t>IoT</a:t>
            </a:r>
            <a:r>
              <a:rPr lang="en-US" sz="2400" dirty="0" smtClean="0">
                <a:latin typeface="Bookman Old Style" pitchFamily="18" charset="0"/>
              </a:rPr>
              <a:t>” 2017 International Conference on Recent Trends in Electrical, Electronics and Computing Technologies (ICRTEECT), July 2017</a:t>
            </a:r>
            <a:r>
              <a:rPr lang="en-US" sz="2400" dirty="0" smtClean="0">
                <a:latin typeface="Bookman Old Style" pitchFamily="18" charset="0"/>
              </a:rPr>
              <a:t>.</a:t>
            </a:r>
            <a:endParaRPr lang="en-US" sz="2400" dirty="0" smtClean="0">
              <a:latin typeface="Bookman Old Style" pitchFamily="18" charset="0"/>
            </a:endParaRPr>
          </a:p>
          <a:p>
            <a:pPr algn="just">
              <a:lnSpc>
                <a:spcPct val="120000"/>
              </a:lnSpc>
              <a:buNone/>
            </a:pPr>
            <a:r>
              <a:rPr lang="en-US" sz="2400" dirty="0" smtClean="0">
                <a:latin typeface="Bookman Old Style" pitchFamily="18" charset="0"/>
              </a:rPr>
              <a:t>			[</a:t>
            </a:r>
            <a:r>
              <a:rPr lang="en-US" sz="2400" dirty="0" smtClean="0">
                <a:latin typeface="Bookman Old Style" pitchFamily="18" charset="0"/>
              </a:rPr>
              <a:t>5] </a:t>
            </a:r>
            <a:r>
              <a:rPr lang="en-US" sz="2400" u="sng" dirty="0" err="1" smtClean="0">
                <a:latin typeface="Bookman Old Style" pitchFamily="18" charset="0"/>
                <a:hlinkClick r:id="rId2"/>
              </a:rPr>
              <a:t>Sharmishta</a:t>
            </a:r>
            <a:r>
              <a:rPr lang="en-US" sz="2400" u="sng" dirty="0" smtClean="0">
                <a:latin typeface="Bookman Old Style" pitchFamily="18" charset="0"/>
                <a:hlinkClick r:id="rId2"/>
              </a:rPr>
              <a:t> Desai</a:t>
            </a:r>
            <a:r>
              <a:rPr lang="en-US" sz="2400" dirty="0" smtClean="0">
                <a:latin typeface="Bookman Old Style" pitchFamily="18" charset="0"/>
              </a:rPr>
              <a:t>, </a:t>
            </a:r>
            <a:r>
              <a:rPr lang="en-US" sz="2400" u="sng" dirty="0" err="1" smtClean="0">
                <a:latin typeface="Bookman Old Style" pitchFamily="18" charset="0"/>
                <a:hlinkClick r:id="rId3"/>
              </a:rPr>
              <a:t>Sourav</a:t>
            </a:r>
            <a:r>
              <a:rPr lang="en-US" sz="2400" u="sng" dirty="0" smtClean="0">
                <a:latin typeface="Bookman Old Style" pitchFamily="18" charset="0"/>
                <a:hlinkClick r:id="rId3"/>
              </a:rPr>
              <a:t> Roy</a:t>
            </a:r>
            <a:r>
              <a:rPr lang="en-US" sz="2400" dirty="0" smtClean="0">
                <a:latin typeface="Bookman Old Style" pitchFamily="18" charset="0"/>
              </a:rPr>
              <a:t>, </a:t>
            </a:r>
            <a:r>
              <a:rPr lang="en-US" sz="2400" u="sng" dirty="0" err="1" smtClean="0">
                <a:latin typeface="Bookman Old Style" pitchFamily="18" charset="0"/>
                <a:hlinkClick r:id="rId4"/>
              </a:rPr>
              <a:t>Brina</a:t>
            </a:r>
            <a:r>
              <a:rPr lang="en-US" sz="2400" u="sng" dirty="0" smtClean="0">
                <a:latin typeface="Bookman Old Style" pitchFamily="18" charset="0"/>
                <a:hlinkClick r:id="rId4"/>
              </a:rPr>
              <a:t> Patel</a:t>
            </a:r>
            <a:r>
              <a:rPr lang="en-US" sz="2400" dirty="0" smtClean="0">
                <a:latin typeface="Bookman Old Style" pitchFamily="18" charset="0"/>
              </a:rPr>
              <a:t>, “Very Fast Decision Tree (VFDT) algorithm on </a:t>
            </a:r>
            <a:r>
              <a:rPr lang="en-US" sz="2400" dirty="0" err="1" smtClean="0">
                <a:latin typeface="Bookman Old Style" pitchFamily="18" charset="0"/>
              </a:rPr>
              <a:t>Hadoop</a:t>
            </a:r>
            <a:r>
              <a:rPr lang="en-US" sz="2400" dirty="0" smtClean="0">
                <a:latin typeface="Bookman Old Style" pitchFamily="18" charset="0"/>
              </a:rPr>
              <a:t>”, published on August 2016, in IEEE journal.</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fontScale="90000"/>
          </a:bodyPr>
          <a:lstStyle/>
          <a:p>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FF00"/>
                </a:solidFill>
              </a:rPr>
              <a:t>Thank </a:t>
            </a:r>
            <a:r>
              <a:rPr lang="en-US" dirty="0">
                <a:solidFill>
                  <a:srgbClr val="FFFF00"/>
                </a:solidFill>
              </a:rPr>
              <a:t>You!</a:t>
            </a:r>
            <a:endParaRPr lang="ru-RU" dirty="0">
              <a:solidFill>
                <a:srgbClr val="FFFF00"/>
              </a:solidFill>
            </a:endParaRPr>
          </a:p>
        </p:txBody>
      </p:sp>
      <p:sp>
        <p:nvSpPr>
          <p:cNvPr id="57" name="Rectangle 56">
            <a:extLst>
              <a:ext uri="{FF2B5EF4-FFF2-40B4-BE49-F238E27FC236}">
                <a16:creationId xmlns="" xmlns:a16="http://schemas.microsoft.com/office/drawing/2014/main" id="{318E9D62-7BA3-4D5E-8915-0D0E8661E3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510767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5008"/>
          </a:xfrm>
        </p:spPr>
        <p:txBody>
          <a:bodyPr/>
          <a:lstStyle/>
          <a:p>
            <a:r>
              <a:rPr lang="en-US" sz="3600" b="1" dirty="0" smtClean="0">
                <a:solidFill>
                  <a:srgbClr val="FFFF00"/>
                </a:solidFill>
                <a:latin typeface="Bookman Old Style" pitchFamily="18" charset="0"/>
              </a:rPr>
              <a:t>LITERATURE SURVEY</a:t>
            </a:r>
            <a:endParaRPr lang="en-US" sz="3600" b="1" dirty="0">
              <a:solidFill>
                <a:srgbClr val="FFFF00"/>
              </a:solidFill>
              <a:latin typeface="Bookman Old Style" pitchFamily="18" charset="0"/>
            </a:endParaRPr>
          </a:p>
        </p:txBody>
      </p:sp>
      <p:graphicFrame>
        <p:nvGraphicFramePr>
          <p:cNvPr id="4" name="Content Placeholder 3"/>
          <p:cNvGraphicFramePr>
            <a:graphicFrameLocks noGrp="1"/>
          </p:cNvGraphicFramePr>
          <p:nvPr>
            <p:ph idx="1"/>
          </p:nvPr>
        </p:nvGraphicFramePr>
        <p:xfrm>
          <a:off x="836476" y="1763123"/>
          <a:ext cx="10293350" cy="4211320"/>
        </p:xfrm>
        <a:graphic>
          <a:graphicData uri="http://schemas.openxmlformats.org/drawingml/2006/table">
            <a:tbl>
              <a:tblPr firstRow="1" bandRow="1">
                <a:tableStyleId>{5C22544A-7EE6-4342-B048-85BDC9FD1C3A}</a:tableStyleId>
              </a:tblPr>
              <a:tblGrid>
                <a:gridCol w="5146675"/>
                <a:gridCol w="5146675"/>
              </a:tblGrid>
              <a:tr h="370840">
                <a:tc>
                  <a:txBody>
                    <a:bodyPr/>
                    <a:lstStyle/>
                    <a:p>
                      <a:pPr algn="ctr"/>
                      <a:r>
                        <a:rPr lang="en-US" dirty="0" smtClean="0"/>
                        <a:t>Heading</a:t>
                      </a:r>
                      <a:endParaRPr lang="en-US" dirty="0"/>
                    </a:p>
                  </a:txBody>
                  <a:tcPr/>
                </a:tc>
                <a:tc>
                  <a:txBody>
                    <a:bodyPr/>
                    <a:lstStyle/>
                    <a:p>
                      <a:pPr algn="ctr"/>
                      <a:r>
                        <a:rPr lang="en-US" dirty="0" smtClean="0"/>
                        <a:t>DESCRIPTION</a:t>
                      </a:r>
                      <a:endParaRPr lang="en-US" dirty="0"/>
                    </a:p>
                  </a:txBody>
                  <a:tcPr/>
                </a:tc>
              </a:tr>
              <a:tr h="370840">
                <a:tc>
                  <a:txBody>
                    <a:bodyPr/>
                    <a:lstStyle/>
                    <a:p>
                      <a:pPr algn="just"/>
                      <a:r>
                        <a:rPr lang="en-US" dirty="0" smtClean="0">
                          <a:latin typeface="Bookman Old Style" pitchFamily="18" charset="0"/>
                        </a:rPr>
                        <a:t>“</a:t>
                      </a:r>
                      <a:r>
                        <a:rPr lang="en-US" sz="1800" kern="1200" dirty="0" smtClean="0">
                          <a:solidFill>
                            <a:schemeClr val="dk1"/>
                          </a:solidFill>
                          <a:latin typeface="Bookman Old Style" pitchFamily="18" charset="0"/>
                          <a:ea typeface="+mn-ea"/>
                          <a:cs typeface="+mn-cs"/>
                        </a:rPr>
                        <a:t>A RESEARCH REVIEW ON AIRBAG IN AUTOMOBILE SAFETY SYSTEM”</a:t>
                      </a:r>
                      <a:endParaRPr lang="en-US" dirty="0">
                        <a:latin typeface="Bookman Old Style" pitchFamily="18" charset="0"/>
                      </a:endParaRPr>
                    </a:p>
                  </a:txBody>
                  <a:tcPr/>
                </a:tc>
                <a:tc>
                  <a:txBody>
                    <a:bodyPr/>
                    <a:lstStyle/>
                    <a:p>
                      <a:r>
                        <a:rPr lang="en-US" dirty="0" smtClean="0">
                          <a:latin typeface="Bookman Old Style" pitchFamily="18" charset="0"/>
                        </a:rPr>
                        <a:t>This</a:t>
                      </a:r>
                      <a:r>
                        <a:rPr lang="en-US" baseline="0" dirty="0" smtClean="0">
                          <a:latin typeface="Bookman Old Style" pitchFamily="18" charset="0"/>
                        </a:rPr>
                        <a:t> paper explains about how the airbag in the vehicle has initiated when an accident occurred. </a:t>
                      </a:r>
                      <a:endParaRPr lang="en-US" dirty="0">
                        <a:latin typeface="Bookman Old Style" pitchFamily="18" charset="0"/>
                      </a:endParaRPr>
                    </a:p>
                  </a:txBody>
                  <a:tcPr/>
                </a:tc>
              </a:tr>
              <a:tr h="370840">
                <a:tc>
                  <a:txBody>
                    <a:bodyPr/>
                    <a:lstStyle/>
                    <a:p>
                      <a:r>
                        <a:rPr lang="en-US" dirty="0" smtClean="0">
                          <a:latin typeface="Bookman Old Style" pitchFamily="18" charset="0"/>
                        </a:rPr>
                        <a:t>“</a:t>
                      </a:r>
                      <a:r>
                        <a:rPr lang="en-US" sz="1800" kern="1200" dirty="0" smtClean="0">
                          <a:solidFill>
                            <a:schemeClr val="dk1"/>
                          </a:solidFill>
                          <a:latin typeface="Bookman Old Style" pitchFamily="18" charset="0"/>
                          <a:ea typeface="+mn-ea"/>
                          <a:cs typeface="+mn-cs"/>
                        </a:rPr>
                        <a:t>IMPLEMENTATION OF VEHICLE MONITORING AND TRACKING SYSTEM”</a:t>
                      </a:r>
                      <a:endParaRPr lang="en-US" dirty="0">
                        <a:latin typeface="Bookman Old Style" pitchFamily="18" charset="0"/>
                      </a:endParaRPr>
                    </a:p>
                  </a:txBody>
                  <a:tcPr/>
                </a:tc>
                <a:tc>
                  <a:txBody>
                    <a:bodyPr/>
                    <a:lstStyle/>
                    <a:p>
                      <a:r>
                        <a:rPr lang="en-US" dirty="0" smtClean="0">
                          <a:latin typeface="Bookman Old Style" pitchFamily="18" charset="0"/>
                        </a:rPr>
                        <a:t>This</a:t>
                      </a:r>
                      <a:r>
                        <a:rPr lang="en-US" baseline="0" dirty="0" smtClean="0">
                          <a:latin typeface="Bookman Old Style" pitchFamily="18" charset="0"/>
                        </a:rPr>
                        <a:t> journal explains about the usage of the </a:t>
                      </a:r>
                      <a:r>
                        <a:rPr lang="en-US" baseline="0" dirty="0" err="1" smtClean="0">
                          <a:latin typeface="Bookman Old Style" pitchFamily="18" charset="0"/>
                        </a:rPr>
                        <a:t>IoT</a:t>
                      </a:r>
                      <a:r>
                        <a:rPr lang="en-US" baseline="0" dirty="0" smtClean="0">
                          <a:latin typeface="Bookman Old Style" pitchFamily="18" charset="0"/>
                        </a:rPr>
                        <a:t> components in the vehicles which is useful for the drivers to predict the air pressure in tires, </a:t>
                      </a:r>
                      <a:r>
                        <a:rPr lang="en-US" baseline="0" dirty="0" err="1" smtClean="0">
                          <a:latin typeface="Bookman Old Style" pitchFamily="18" charset="0"/>
                        </a:rPr>
                        <a:t>rearside</a:t>
                      </a:r>
                      <a:r>
                        <a:rPr lang="en-US" baseline="0" dirty="0" smtClean="0">
                          <a:latin typeface="Bookman Old Style" pitchFamily="18" charset="0"/>
                        </a:rPr>
                        <a:t> cameras etc. </a:t>
                      </a:r>
                      <a:endParaRPr lang="en-US" dirty="0">
                        <a:latin typeface="Bookman Old Style" pitchFamily="18" charset="0"/>
                      </a:endParaRPr>
                    </a:p>
                  </a:txBody>
                  <a:tcPr/>
                </a:tc>
              </a:tr>
              <a:tr h="370840">
                <a:tc>
                  <a:txBody>
                    <a:bodyPr/>
                    <a:lstStyle/>
                    <a:p>
                      <a:r>
                        <a:rPr lang="en-US" dirty="0" smtClean="0">
                          <a:latin typeface="Bookman Old Style" pitchFamily="18" charset="0"/>
                        </a:rPr>
                        <a:t>“VFDT</a:t>
                      </a:r>
                      <a:r>
                        <a:rPr lang="en-US" baseline="0" dirty="0" smtClean="0">
                          <a:latin typeface="Bookman Old Style" pitchFamily="18" charset="0"/>
                        </a:rPr>
                        <a:t> Algorithm by </a:t>
                      </a:r>
                      <a:r>
                        <a:rPr lang="en-US" sz="1800" kern="1200" dirty="0" err="1" smtClean="0">
                          <a:solidFill>
                            <a:schemeClr val="dk1"/>
                          </a:solidFill>
                          <a:latin typeface="Bookman Old Style" pitchFamily="18" charset="0"/>
                          <a:ea typeface="+mn-ea"/>
                          <a:cs typeface="+mn-cs"/>
                        </a:rPr>
                        <a:t>Sharmishta</a:t>
                      </a:r>
                      <a:r>
                        <a:rPr lang="en-US" sz="1800" kern="1200" dirty="0" smtClean="0">
                          <a:solidFill>
                            <a:schemeClr val="dk1"/>
                          </a:solidFill>
                          <a:latin typeface="Bookman Old Style" pitchFamily="18" charset="0"/>
                          <a:ea typeface="+mn-ea"/>
                          <a:cs typeface="+mn-cs"/>
                        </a:rPr>
                        <a:t> Desai and </a:t>
                      </a:r>
                      <a:r>
                        <a:rPr lang="en-US" sz="1800" kern="1200" dirty="0" err="1" smtClean="0">
                          <a:solidFill>
                            <a:schemeClr val="dk1"/>
                          </a:solidFill>
                          <a:latin typeface="Bookman Old Style" pitchFamily="18" charset="0"/>
                          <a:ea typeface="+mn-ea"/>
                          <a:cs typeface="+mn-cs"/>
                        </a:rPr>
                        <a:t>Sourav</a:t>
                      </a:r>
                      <a:r>
                        <a:rPr lang="en-US" sz="1800" kern="1200" dirty="0" smtClean="0">
                          <a:solidFill>
                            <a:schemeClr val="dk1"/>
                          </a:solidFill>
                          <a:latin typeface="Bookman Old Style" pitchFamily="18" charset="0"/>
                          <a:ea typeface="+mn-ea"/>
                          <a:cs typeface="+mn-cs"/>
                        </a:rPr>
                        <a:t> Roy, and </a:t>
                      </a:r>
                      <a:r>
                        <a:rPr lang="en-US" sz="1800" kern="1200" dirty="0" err="1" smtClean="0">
                          <a:solidFill>
                            <a:schemeClr val="dk1"/>
                          </a:solidFill>
                          <a:latin typeface="Bookman Old Style" pitchFamily="18" charset="0"/>
                          <a:ea typeface="+mn-ea"/>
                          <a:cs typeface="+mn-cs"/>
                        </a:rPr>
                        <a:t>Brina</a:t>
                      </a:r>
                      <a:r>
                        <a:rPr lang="en-US" sz="1800" kern="1200" dirty="0" smtClean="0">
                          <a:solidFill>
                            <a:schemeClr val="dk1"/>
                          </a:solidFill>
                          <a:latin typeface="Bookman Old Style" pitchFamily="18" charset="0"/>
                          <a:ea typeface="+mn-ea"/>
                          <a:cs typeface="+mn-cs"/>
                        </a:rPr>
                        <a:t> Patel</a:t>
                      </a:r>
                      <a:r>
                        <a:rPr lang="en-US" baseline="0" dirty="0" smtClean="0">
                          <a:latin typeface="Bookman Old Style" pitchFamily="18" charset="0"/>
                        </a:rPr>
                        <a:t>”</a:t>
                      </a:r>
                      <a:endParaRPr lang="en-US" dirty="0">
                        <a:latin typeface="Bookman Old Style" pitchFamily="18" charset="0"/>
                      </a:endParaRPr>
                    </a:p>
                  </a:txBody>
                  <a:tcPr/>
                </a:tc>
                <a:tc>
                  <a:txBody>
                    <a:bodyPr/>
                    <a:lstStyle/>
                    <a:p>
                      <a:r>
                        <a:rPr lang="en-US" dirty="0" smtClean="0">
                          <a:latin typeface="Bookman Old Style" pitchFamily="18" charset="0"/>
                        </a:rPr>
                        <a:t>This Journal introduces the concept of VFDT Algorithm which is useful</a:t>
                      </a:r>
                      <a:r>
                        <a:rPr lang="en-US" baseline="0" dirty="0" smtClean="0">
                          <a:latin typeface="Bookman Old Style" pitchFamily="18" charset="0"/>
                        </a:rPr>
                        <a:t> for the fast retrieval of information. It also describes that the VFDT is the best tree algorithm, rather than the </a:t>
                      </a:r>
                      <a:r>
                        <a:rPr lang="en-US" sz="1800" b="0" i="0" kern="1200" dirty="0" smtClean="0">
                          <a:solidFill>
                            <a:schemeClr val="dk1"/>
                          </a:solidFill>
                          <a:latin typeface="Bookman Old Style" pitchFamily="18" charset="0"/>
                          <a:ea typeface="+mn-ea"/>
                          <a:cs typeface="+mn-cs"/>
                        </a:rPr>
                        <a:t>Iterative-</a:t>
                      </a:r>
                      <a:r>
                        <a:rPr lang="en-US" sz="1800" b="0" i="0" kern="1200" dirty="0" err="1" smtClean="0">
                          <a:solidFill>
                            <a:schemeClr val="dk1"/>
                          </a:solidFill>
                          <a:latin typeface="Bookman Old Style" pitchFamily="18" charset="0"/>
                          <a:ea typeface="+mn-ea"/>
                          <a:cs typeface="+mn-cs"/>
                        </a:rPr>
                        <a:t>Dichotomiser</a:t>
                      </a:r>
                      <a:r>
                        <a:rPr lang="en-US" sz="1800" b="0" i="0" kern="1200" dirty="0" smtClean="0">
                          <a:solidFill>
                            <a:schemeClr val="dk1"/>
                          </a:solidFill>
                          <a:latin typeface="Bookman Old Style" pitchFamily="18" charset="0"/>
                          <a:ea typeface="+mn-ea"/>
                          <a:cs typeface="+mn-cs"/>
                        </a:rPr>
                        <a:t> 3 </a:t>
                      </a:r>
                      <a:r>
                        <a:rPr lang="en-US" baseline="0" dirty="0" smtClean="0">
                          <a:latin typeface="Bookman Old Style" pitchFamily="18" charset="0"/>
                        </a:rPr>
                        <a:t>and C4.</a:t>
                      </a:r>
                      <a:endParaRPr lang="en-US" dirty="0">
                        <a:latin typeface="Bookman Old Style"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6631"/>
          </a:xfrm>
        </p:spPr>
        <p:txBody>
          <a:bodyPr/>
          <a:lstStyle/>
          <a:p>
            <a:r>
              <a:rPr lang="en-US" sz="3600" b="1" dirty="0" smtClean="0">
                <a:solidFill>
                  <a:srgbClr val="FFFF00"/>
                </a:solidFill>
                <a:latin typeface="Bookman Old Style" pitchFamily="18" charset="0"/>
              </a:rPr>
              <a:t>PROBLEM STATEMENT</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770710" y="1345474"/>
            <a:ext cx="9927770" cy="4902925"/>
          </a:xfrm>
        </p:spPr>
        <p:txBody>
          <a:bodyPr>
            <a:noAutofit/>
          </a:bodyPr>
          <a:lstStyle/>
          <a:p>
            <a:pPr algn="just"/>
            <a:r>
              <a:rPr lang="en-US" sz="1900" i="1" dirty="0" smtClean="0">
                <a:latin typeface="Bookman Old Style" pitchFamily="18" charset="0"/>
              </a:rPr>
              <a:t>The main impact of this project is to minimize the number of accidents occurring now-a-days. Thus we come up with solution for the following problems. </a:t>
            </a:r>
          </a:p>
          <a:p>
            <a:pPr algn="just"/>
            <a:r>
              <a:rPr lang="en-US" sz="1900" i="1" dirty="0" smtClean="0">
                <a:latin typeface="Bookman Old Style" pitchFamily="18" charset="0"/>
              </a:rPr>
              <a:t>First, Now-a-days, more number of accidents occurs during the time of Mist season due to invisibility of ahead vehicles by the drivers and we can resolve this by intimating the distance between the current and ahead vehicles to the driver using VFDT Algorithm. </a:t>
            </a:r>
          </a:p>
          <a:p>
            <a:pPr algn="just"/>
            <a:r>
              <a:rPr lang="en-US" sz="1900" i="1" dirty="0" smtClean="0">
                <a:latin typeface="Bookman Old Style" pitchFamily="18" charset="0"/>
              </a:rPr>
              <a:t>The next main reason for the accidents is, in normal times during traffic or overtaking the vehicle, the driver cannot able to predict the amount of brake applied by the before vehicle so the vehicle went to an accident with the before vehicle and thus the upcoming vehicles also get damaged. Thus we can resolve it by placing the LCD display at the Vehicle. </a:t>
            </a:r>
          </a:p>
          <a:p>
            <a:pPr algn="just"/>
            <a:r>
              <a:rPr lang="en-US" sz="1900" i="1" dirty="0" smtClean="0">
                <a:latin typeface="Bookman Old Style" pitchFamily="18" charset="0"/>
              </a:rPr>
              <a:t>Suppose if accidents occurred beyond the drivers control then our proposed system suddenly sends an info about the accident to the registered persons . Our proposed concept can be implement using </a:t>
            </a:r>
            <a:r>
              <a:rPr lang="en-US" sz="1900" i="1" dirty="0" err="1" smtClean="0">
                <a:latin typeface="Bookman Old Style" pitchFamily="18" charset="0"/>
              </a:rPr>
              <a:t>IoT</a:t>
            </a:r>
            <a:r>
              <a:rPr lang="en-US" sz="1900" i="1" dirty="0" smtClean="0">
                <a:latin typeface="Bookman Old Style" pitchFamily="18" charset="0"/>
              </a:rPr>
              <a:t> domain which performs all the above tasks.</a:t>
            </a:r>
            <a:endParaRPr lang="en-US" sz="1900" dirty="0">
              <a:latin typeface="Bookman Old Style"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9693"/>
          </a:xfrm>
        </p:spPr>
        <p:txBody>
          <a:bodyPr/>
          <a:lstStyle/>
          <a:p>
            <a:r>
              <a:rPr lang="en-US" sz="3600" b="1" dirty="0" smtClean="0">
                <a:solidFill>
                  <a:srgbClr val="FFFF00"/>
                </a:solidFill>
                <a:latin typeface="Bookman Old Style" pitchFamily="18" charset="0"/>
              </a:rPr>
              <a:t>TECHNOLOGY STACK</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796834" y="1502230"/>
            <a:ext cx="9914709" cy="4746170"/>
          </a:xfrm>
        </p:spPr>
        <p:txBody>
          <a:bodyPr/>
          <a:lstStyle/>
          <a:p>
            <a:pPr>
              <a:buNone/>
            </a:pPr>
            <a:r>
              <a:rPr lang="en-US" b="1" dirty="0" smtClean="0">
                <a:solidFill>
                  <a:srgbClr val="F84734"/>
                </a:solidFill>
                <a:latin typeface="Bookman Old Style" pitchFamily="18" charset="0"/>
              </a:rPr>
              <a:t>Software:</a:t>
            </a:r>
            <a:endParaRPr lang="en-US" dirty="0" smtClean="0">
              <a:solidFill>
                <a:srgbClr val="F84734"/>
              </a:solidFill>
              <a:latin typeface="Bookman Old Style" pitchFamily="18" charset="0"/>
            </a:endParaRPr>
          </a:p>
          <a:p>
            <a:pPr lvl="0">
              <a:buNone/>
            </a:pPr>
            <a:r>
              <a:rPr lang="en-US" dirty="0" smtClean="0">
                <a:latin typeface="Bookman Old Style" pitchFamily="18" charset="0"/>
              </a:rPr>
              <a:t>		Arduino Software</a:t>
            </a:r>
          </a:p>
          <a:p>
            <a:pPr lvl="0"/>
            <a:endParaRPr lang="en-US" dirty="0" smtClean="0">
              <a:latin typeface="Bookman Old Style" pitchFamily="18" charset="0"/>
            </a:endParaRPr>
          </a:p>
          <a:p>
            <a:pPr>
              <a:buNone/>
            </a:pPr>
            <a:r>
              <a:rPr lang="en-US" b="1" dirty="0" smtClean="0">
                <a:solidFill>
                  <a:srgbClr val="EF57D2"/>
                </a:solidFill>
                <a:latin typeface="Bookman Old Style" pitchFamily="18" charset="0"/>
              </a:rPr>
              <a:t>Hardware:</a:t>
            </a:r>
            <a:endParaRPr lang="en-US" dirty="0" smtClean="0">
              <a:solidFill>
                <a:srgbClr val="EF57D2"/>
              </a:solidFill>
              <a:latin typeface="Bookman Old Style" pitchFamily="18" charset="0"/>
            </a:endParaRPr>
          </a:p>
          <a:p>
            <a:pPr>
              <a:buNone/>
            </a:pPr>
            <a:r>
              <a:rPr lang="en-US" dirty="0" smtClean="0">
                <a:latin typeface="Bookman Old Style" pitchFamily="18" charset="0"/>
              </a:rPr>
              <a:t>	 Arduino UNO Board </a:t>
            </a:r>
          </a:p>
          <a:p>
            <a:pPr>
              <a:buNone/>
            </a:pPr>
            <a:r>
              <a:rPr lang="en-US" dirty="0" smtClean="0">
                <a:latin typeface="Bookman Old Style" pitchFamily="18" charset="0"/>
              </a:rPr>
              <a:t>	 Ultrasonic Sensor, Crash Sensor</a:t>
            </a:r>
          </a:p>
          <a:p>
            <a:pPr>
              <a:buNone/>
            </a:pPr>
            <a:r>
              <a:rPr lang="en-US" dirty="0" smtClean="0">
                <a:latin typeface="Bookman Old Style" pitchFamily="18" charset="0"/>
              </a:rPr>
              <a:t>	 Global Positioning System (GPS)</a:t>
            </a:r>
          </a:p>
          <a:p>
            <a:pPr>
              <a:buNone/>
            </a:pPr>
            <a:r>
              <a:rPr lang="en-US" dirty="0" smtClean="0">
                <a:latin typeface="Bookman Old Style" pitchFamily="18" charset="0"/>
              </a:rPr>
              <a:t>	 Global System for Mobile Communication (GSM Module)</a:t>
            </a:r>
          </a:p>
          <a:p>
            <a:pPr lvl="0">
              <a:buNone/>
            </a:pPr>
            <a:r>
              <a:rPr lang="en-US" dirty="0" smtClean="0">
                <a:latin typeface="Bookman Old Style" pitchFamily="18" charset="0"/>
              </a:rPr>
              <a:t>	 Liquid Crystal Display (LCD)</a:t>
            </a:r>
            <a:r>
              <a:rPr lang="en-US" b="1" dirty="0" smtClean="0">
                <a:latin typeface="Bookman Old Style" pitchFamily="18" charset="0"/>
              </a:rPr>
              <a:t> </a:t>
            </a:r>
          </a:p>
          <a:p>
            <a:pPr>
              <a:buNone/>
            </a:pPr>
            <a:endParaRPr lang="en-US" dirty="0" smtClean="0">
              <a:latin typeface="Bookman Old Style"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92756"/>
          </a:xfrm>
        </p:spPr>
        <p:txBody>
          <a:bodyPr/>
          <a:lstStyle/>
          <a:p>
            <a:r>
              <a:rPr lang="en-US" sz="3600" b="1" dirty="0" smtClean="0">
                <a:solidFill>
                  <a:srgbClr val="FFFF00"/>
                </a:solidFill>
                <a:latin typeface="Bookman Old Style" pitchFamily="18" charset="0"/>
              </a:rPr>
              <a:t>SYSTEM ARCHITECTURE</a:t>
            </a:r>
            <a:endParaRPr lang="en-US" sz="3600" b="1" dirty="0">
              <a:solidFill>
                <a:srgbClr val="FFFF00"/>
              </a:solidFill>
              <a:latin typeface="Bookman Old Style" pitchFamily="18" charset="0"/>
            </a:endParaRPr>
          </a:p>
        </p:txBody>
      </p:sp>
      <p:pic>
        <p:nvPicPr>
          <p:cNvPr id="4" name="Content Placeholder 3" descr="system architecture.jpg"/>
          <p:cNvPicPr>
            <a:picLocks noGrp="1"/>
          </p:cNvPicPr>
          <p:nvPr>
            <p:ph idx="1"/>
          </p:nvPr>
        </p:nvPicPr>
        <p:blipFill>
          <a:blip r:embed="rId2"/>
          <a:stretch>
            <a:fillRect/>
          </a:stretch>
        </p:blipFill>
        <p:spPr>
          <a:xfrm>
            <a:off x="2210495" y="1516063"/>
            <a:ext cx="6732785" cy="473233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9065"/>
          </a:xfrm>
        </p:spPr>
        <p:txBody>
          <a:bodyPr/>
          <a:lstStyle/>
          <a:p>
            <a:r>
              <a:rPr lang="en-US" sz="3600" b="1" dirty="0" smtClean="0">
                <a:solidFill>
                  <a:srgbClr val="FFFF00"/>
                </a:solidFill>
                <a:latin typeface="Bookman Old Style" pitchFamily="18" charset="0"/>
              </a:rPr>
              <a:t>SYSTEM DESIGN</a:t>
            </a:r>
            <a:endParaRPr lang="en-US" sz="3600" b="1" dirty="0">
              <a:solidFill>
                <a:srgbClr val="FFFF00"/>
              </a:solidFill>
              <a:latin typeface="Bookman Old Style" pitchFamily="18" charset="0"/>
            </a:endParaRPr>
          </a:p>
        </p:txBody>
      </p:sp>
      <p:sp>
        <p:nvSpPr>
          <p:cNvPr id="3" name="Content Placeholder 2"/>
          <p:cNvSpPr>
            <a:spLocks noGrp="1"/>
          </p:cNvSpPr>
          <p:nvPr>
            <p:ph idx="1"/>
          </p:nvPr>
        </p:nvSpPr>
        <p:spPr>
          <a:xfrm>
            <a:off x="1103312" y="1293224"/>
            <a:ext cx="8946541" cy="4955176"/>
          </a:xfrm>
        </p:spPr>
        <p:txBody>
          <a:bodyPr/>
          <a:lstStyle/>
          <a:p>
            <a:r>
              <a:rPr lang="en-US" sz="2500" b="1" dirty="0" smtClean="0">
                <a:solidFill>
                  <a:srgbClr val="FFC000"/>
                </a:solidFill>
                <a:latin typeface="Bookman Old Style" pitchFamily="18" charset="0"/>
              </a:rPr>
              <a:t>ER Diagram</a:t>
            </a:r>
          </a:p>
          <a:p>
            <a:endParaRPr lang="en-US" dirty="0">
              <a:latin typeface="Bookman Old Style" pitchFamily="18" charset="0"/>
            </a:endParaRPr>
          </a:p>
        </p:txBody>
      </p:sp>
      <p:pic>
        <p:nvPicPr>
          <p:cNvPr id="4" name="Picture 3"/>
          <p:cNvPicPr/>
          <p:nvPr/>
        </p:nvPicPr>
        <p:blipFill>
          <a:blip r:embed="rId2"/>
          <a:srcRect/>
          <a:stretch>
            <a:fillRect/>
          </a:stretch>
        </p:blipFill>
        <p:spPr bwMode="auto">
          <a:xfrm>
            <a:off x="1841863" y="1841864"/>
            <a:ext cx="7903027" cy="45197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751" y="6709827"/>
            <a:ext cx="9404723" cy="148173"/>
          </a:xfrm>
        </p:spPr>
        <p:txBody>
          <a:bodyPr/>
          <a:lstStyle/>
          <a:p>
            <a:endParaRPr lang="en-US" dirty="0"/>
          </a:p>
        </p:txBody>
      </p:sp>
      <p:sp>
        <p:nvSpPr>
          <p:cNvPr id="3" name="Content Placeholder 2"/>
          <p:cNvSpPr>
            <a:spLocks noGrp="1"/>
          </p:cNvSpPr>
          <p:nvPr>
            <p:ph idx="1"/>
          </p:nvPr>
        </p:nvSpPr>
        <p:spPr>
          <a:xfrm>
            <a:off x="881243" y="522514"/>
            <a:ext cx="8946541" cy="5333999"/>
          </a:xfrm>
        </p:spPr>
        <p:txBody>
          <a:bodyPr/>
          <a:lstStyle/>
          <a:p>
            <a:r>
              <a:rPr lang="en-US" sz="2500" b="1" dirty="0" err="1" smtClean="0">
                <a:solidFill>
                  <a:srgbClr val="FFC000"/>
                </a:solidFill>
                <a:latin typeface="Bookman Old Style" pitchFamily="18" charset="0"/>
              </a:rPr>
              <a:t>UseCase</a:t>
            </a:r>
            <a:r>
              <a:rPr lang="en-US" sz="2500" b="1" dirty="0" smtClean="0">
                <a:solidFill>
                  <a:srgbClr val="FFC000"/>
                </a:solidFill>
                <a:latin typeface="Bookman Old Style" pitchFamily="18" charset="0"/>
              </a:rPr>
              <a:t> Diagram</a:t>
            </a:r>
          </a:p>
          <a:p>
            <a:endParaRPr lang="en-US" dirty="0">
              <a:latin typeface="Bookman Old Style" pitchFamily="18" charset="0"/>
            </a:endParaRPr>
          </a:p>
        </p:txBody>
      </p:sp>
      <p:pic>
        <p:nvPicPr>
          <p:cNvPr id="4" name="Picture 3" descr="UseCase Diagram.jpg"/>
          <p:cNvPicPr/>
          <p:nvPr/>
        </p:nvPicPr>
        <p:blipFill>
          <a:blip r:embed="rId2"/>
          <a:stretch>
            <a:fillRect/>
          </a:stretch>
        </p:blipFill>
        <p:spPr>
          <a:xfrm>
            <a:off x="2272937" y="1018903"/>
            <a:ext cx="6884125" cy="553865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191" y="6670638"/>
            <a:ext cx="9404723" cy="187362"/>
          </a:xfrm>
        </p:spPr>
        <p:txBody>
          <a:bodyPr/>
          <a:lstStyle/>
          <a:p>
            <a:endParaRPr lang="en-US" dirty="0"/>
          </a:p>
        </p:txBody>
      </p:sp>
      <p:sp>
        <p:nvSpPr>
          <p:cNvPr id="3" name="Content Placeholder 2"/>
          <p:cNvSpPr>
            <a:spLocks noGrp="1"/>
          </p:cNvSpPr>
          <p:nvPr>
            <p:ph idx="1"/>
          </p:nvPr>
        </p:nvSpPr>
        <p:spPr>
          <a:xfrm>
            <a:off x="1103312" y="509452"/>
            <a:ext cx="8946541" cy="5738948"/>
          </a:xfrm>
        </p:spPr>
        <p:txBody>
          <a:bodyPr/>
          <a:lstStyle/>
          <a:p>
            <a:r>
              <a:rPr lang="en-US" sz="2500" b="1" dirty="0" smtClean="0">
                <a:solidFill>
                  <a:srgbClr val="FFC000"/>
                </a:solidFill>
                <a:latin typeface="Bookman Old Style" pitchFamily="18" charset="0"/>
              </a:rPr>
              <a:t>Class Diagram</a:t>
            </a:r>
          </a:p>
          <a:p>
            <a:endParaRPr lang="en-US" dirty="0">
              <a:latin typeface="Bookman Old Style" pitchFamily="18" charset="0"/>
            </a:endParaRPr>
          </a:p>
        </p:txBody>
      </p:sp>
      <p:pic>
        <p:nvPicPr>
          <p:cNvPr id="4" name="Picture 3"/>
          <p:cNvPicPr/>
          <p:nvPr/>
        </p:nvPicPr>
        <p:blipFill>
          <a:blip r:embed="rId2"/>
          <a:srcRect/>
          <a:stretch>
            <a:fillRect/>
          </a:stretch>
        </p:blipFill>
        <p:spPr bwMode="auto">
          <a:xfrm>
            <a:off x="2671762" y="1175657"/>
            <a:ext cx="6848475" cy="52108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1AFC1D2-5B3D-4F0D-B2A2-5006A0EB9B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3.xml><?xml version="1.0" encoding="utf-8"?>
<ds:datastoreItem xmlns:ds="http://schemas.openxmlformats.org/officeDocument/2006/customXml" ds:itemID="{48C54328-0E3E-40FC-9B9C-E60E585EE03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Digital Ion design</Template>
  <TotalTime>0</TotalTime>
  <Words>612</Words>
  <Application>Microsoft Office PowerPoint</Application>
  <PresentationFormat>Custom</PresentationFormat>
  <Paragraphs>85</Paragraphs>
  <Slides>25</Slides>
  <Notes>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Ion</vt:lpstr>
      <vt:lpstr>AUTOMATED ALGORITHMIC ACCIDENT PREVENTION SYSTEM</vt:lpstr>
      <vt:lpstr>INTRODUCTION</vt:lpstr>
      <vt:lpstr>LITERATURE SURVEY</vt:lpstr>
      <vt:lpstr>PROBLEM STATEMENT</vt:lpstr>
      <vt:lpstr>TECHNOLOGY STACK</vt:lpstr>
      <vt:lpstr>SYSTEM ARCHITECTURE</vt:lpstr>
      <vt:lpstr>SYSTEM DESIGN</vt:lpstr>
      <vt:lpstr>Slide 8</vt:lpstr>
      <vt:lpstr>Slide 9</vt:lpstr>
      <vt:lpstr>Slide 10</vt:lpstr>
      <vt:lpstr>MODULE DESCRIPTION</vt:lpstr>
      <vt:lpstr>Slide 12</vt:lpstr>
      <vt:lpstr>Slide 13</vt:lpstr>
      <vt:lpstr>Slide 14</vt:lpstr>
      <vt:lpstr>Slide 15</vt:lpstr>
      <vt:lpstr>PERFORMANCE EVALUATION</vt:lpstr>
      <vt:lpstr>TestCases For GPS and GSM Module</vt:lpstr>
      <vt:lpstr>SCREENSHOTS</vt:lpstr>
      <vt:lpstr>Slide 19</vt:lpstr>
      <vt:lpstr>Slide 20</vt:lpstr>
      <vt:lpstr>Slide 21</vt:lpstr>
      <vt:lpstr>CONCLUSION</vt:lpstr>
      <vt:lpstr>FUTURE ENHANCEMENT</vt:lpstr>
      <vt:lpstr>REFERENCES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2020-01-23T15:22:05Z</dcterms:created>
  <dcterms:modified xsi:type="dcterms:W3CDTF">2021-06-14T04:52:32Z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